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8"/>
  </p:notesMasterIdLst>
  <p:sldIdLst>
    <p:sldId id="256" r:id="rId2"/>
    <p:sldId id="263" r:id="rId3"/>
    <p:sldId id="257" r:id="rId4"/>
    <p:sldId id="260" r:id="rId5"/>
    <p:sldId id="258" r:id="rId6"/>
    <p:sldId id="282" r:id="rId7"/>
    <p:sldId id="291" r:id="rId8"/>
    <p:sldId id="272" r:id="rId9"/>
    <p:sldId id="284" r:id="rId10"/>
    <p:sldId id="261" r:id="rId11"/>
    <p:sldId id="262" r:id="rId12"/>
    <p:sldId id="267" r:id="rId13"/>
    <p:sldId id="264" r:id="rId14"/>
    <p:sldId id="286" r:id="rId15"/>
    <p:sldId id="266" r:id="rId16"/>
    <p:sldId id="269" r:id="rId17"/>
    <p:sldId id="268" r:id="rId18"/>
    <p:sldId id="283" r:id="rId19"/>
    <p:sldId id="273" r:id="rId20"/>
    <p:sldId id="274" r:id="rId21"/>
    <p:sldId id="275" r:id="rId22"/>
    <p:sldId id="281" r:id="rId23"/>
    <p:sldId id="287" r:id="rId24"/>
    <p:sldId id="293" r:id="rId25"/>
    <p:sldId id="290" r:id="rId26"/>
    <p:sldId id="285" r:id="rId27"/>
  </p:sldIdLst>
  <p:sldSz cx="12192000" cy="6858000"/>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A9967C-C6C1-4EAD-980C-C9AD211D9248}" v="3" dt="2022-06-25T07:05:55.6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2" autoAdjust="0"/>
    <p:restoredTop sz="88220" autoAdjust="0"/>
  </p:normalViewPr>
  <p:slideViewPr>
    <p:cSldViewPr>
      <p:cViewPr varScale="1">
        <p:scale>
          <a:sx n="61" d="100"/>
          <a:sy n="61" d="100"/>
        </p:scale>
        <p:origin x="656"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p Franz" userId="dcba5e59d83b3ee5" providerId="LiveId" clId="{53A9967C-C6C1-4EAD-980C-C9AD211D9248}"/>
    <pc:docChg chg="undo redo custSel addSld modSld sldOrd">
      <pc:chgData name="Philipp Franz" userId="dcba5e59d83b3ee5" providerId="LiveId" clId="{53A9967C-C6C1-4EAD-980C-C9AD211D9248}" dt="2022-06-25T07:08:09.692" v="678" actId="20577"/>
      <pc:docMkLst>
        <pc:docMk/>
      </pc:docMkLst>
      <pc:sldChg chg="modSp mod">
        <pc:chgData name="Philipp Franz" userId="dcba5e59d83b3ee5" providerId="LiveId" clId="{53A9967C-C6C1-4EAD-980C-C9AD211D9248}" dt="2022-06-25T07:07:09.156" v="630" actId="20577"/>
        <pc:sldMkLst>
          <pc:docMk/>
          <pc:sldMk cId="0" sldId="257"/>
        </pc:sldMkLst>
        <pc:spChg chg="mod">
          <ac:chgData name="Philipp Franz" userId="dcba5e59d83b3ee5" providerId="LiveId" clId="{53A9967C-C6C1-4EAD-980C-C9AD211D9248}" dt="2022-06-25T07:07:09.156" v="630" actId="20577"/>
          <ac:spMkLst>
            <pc:docMk/>
            <pc:sldMk cId="0" sldId="257"/>
            <ac:spMk id="5" creationId="{00000000-0000-0000-0000-000000000000}"/>
          </ac:spMkLst>
        </pc:spChg>
      </pc:sldChg>
      <pc:sldChg chg="modSp mod">
        <pc:chgData name="Philipp Franz" userId="dcba5e59d83b3ee5" providerId="LiveId" clId="{53A9967C-C6C1-4EAD-980C-C9AD211D9248}" dt="2022-06-20T17:43:18.161" v="21" actId="20577"/>
        <pc:sldMkLst>
          <pc:docMk/>
          <pc:sldMk cId="0" sldId="258"/>
        </pc:sldMkLst>
        <pc:spChg chg="mod">
          <ac:chgData name="Philipp Franz" userId="dcba5e59d83b3ee5" providerId="LiveId" clId="{53A9967C-C6C1-4EAD-980C-C9AD211D9248}" dt="2022-06-20T17:43:18.161" v="21" actId="20577"/>
          <ac:spMkLst>
            <pc:docMk/>
            <pc:sldMk cId="0" sldId="258"/>
            <ac:spMk id="4" creationId="{00000000-0000-0000-0000-000000000000}"/>
          </ac:spMkLst>
        </pc:spChg>
      </pc:sldChg>
      <pc:sldChg chg="modSp mod">
        <pc:chgData name="Philipp Franz" userId="dcba5e59d83b3ee5" providerId="LiveId" clId="{53A9967C-C6C1-4EAD-980C-C9AD211D9248}" dt="2022-06-21T09:09:31.056" v="43" actId="113"/>
        <pc:sldMkLst>
          <pc:docMk/>
          <pc:sldMk cId="583864767" sldId="260"/>
        </pc:sldMkLst>
        <pc:spChg chg="mod">
          <ac:chgData name="Philipp Franz" userId="dcba5e59d83b3ee5" providerId="LiveId" clId="{53A9967C-C6C1-4EAD-980C-C9AD211D9248}" dt="2022-06-20T17:43:11.689" v="18" actId="20577"/>
          <ac:spMkLst>
            <pc:docMk/>
            <pc:sldMk cId="583864767" sldId="260"/>
            <ac:spMk id="4" creationId="{00000000-0000-0000-0000-000000000000}"/>
          </ac:spMkLst>
        </pc:spChg>
        <pc:spChg chg="mod">
          <ac:chgData name="Philipp Franz" userId="dcba5e59d83b3ee5" providerId="LiveId" clId="{53A9967C-C6C1-4EAD-980C-C9AD211D9248}" dt="2022-06-21T09:09:31.056" v="43" actId="113"/>
          <ac:spMkLst>
            <pc:docMk/>
            <pc:sldMk cId="583864767" sldId="260"/>
            <ac:spMk id="5" creationId="{00000000-0000-0000-0000-000000000000}"/>
          </ac:spMkLst>
        </pc:spChg>
      </pc:sldChg>
      <pc:sldChg chg="modSp mod">
        <pc:chgData name="Philipp Franz" userId="dcba5e59d83b3ee5" providerId="LiveId" clId="{53A9967C-C6C1-4EAD-980C-C9AD211D9248}" dt="2022-06-20T17:43:27.190" v="24" actId="20577"/>
        <pc:sldMkLst>
          <pc:docMk/>
          <pc:sldMk cId="3255916730" sldId="261"/>
        </pc:sldMkLst>
        <pc:spChg chg="mod">
          <ac:chgData name="Philipp Franz" userId="dcba5e59d83b3ee5" providerId="LiveId" clId="{53A9967C-C6C1-4EAD-980C-C9AD211D9248}" dt="2022-06-20T17:43:27.190" v="24" actId="20577"/>
          <ac:spMkLst>
            <pc:docMk/>
            <pc:sldMk cId="3255916730" sldId="261"/>
            <ac:spMk id="4" creationId="{00000000-0000-0000-0000-000000000000}"/>
          </ac:spMkLst>
        </pc:spChg>
        <pc:spChg chg="mod">
          <ac:chgData name="Philipp Franz" userId="dcba5e59d83b3ee5" providerId="LiveId" clId="{53A9967C-C6C1-4EAD-980C-C9AD211D9248}" dt="2022-06-20T17:41:42.704" v="1" actId="1076"/>
          <ac:spMkLst>
            <pc:docMk/>
            <pc:sldMk cId="3255916730" sldId="261"/>
            <ac:spMk id="8" creationId="{74E228E6-8F45-C355-627E-1C830833705B}"/>
          </ac:spMkLst>
        </pc:spChg>
        <pc:picChg chg="mod">
          <ac:chgData name="Philipp Franz" userId="dcba5e59d83b3ee5" providerId="LiveId" clId="{53A9967C-C6C1-4EAD-980C-C9AD211D9248}" dt="2022-06-20T17:41:36.949" v="0" actId="1076"/>
          <ac:picMkLst>
            <pc:docMk/>
            <pc:sldMk cId="3255916730" sldId="261"/>
            <ac:picMk id="3" creationId="{6DE85A61-6242-DD81-82B0-AA1E2A042110}"/>
          </ac:picMkLst>
        </pc:picChg>
      </pc:sldChg>
      <pc:sldChg chg="modSp mod">
        <pc:chgData name="Philipp Franz" userId="dcba5e59d83b3ee5" providerId="LiveId" clId="{53A9967C-C6C1-4EAD-980C-C9AD211D9248}" dt="2022-06-20T17:42:08.523" v="3" actId="207"/>
        <pc:sldMkLst>
          <pc:docMk/>
          <pc:sldMk cId="2630711129" sldId="262"/>
        </pc:sldMkLst>
        <pc:spChg chg="mod">
          <ac:chgData name="Philipp Franz" userId="dcba5e59d83b3ee5" providerId="LiveId" clId="{53A9967C-C6C1-4EAD-980C-C9AD211D9248}" dt="2022-06-20T17:42:08.523" v="3" actId="207"/>
          <ac:spMkLst>
            <pc:docMk/>
            <pc:sldMk cId="2630711129" sldId="262"/>
            <ac:spMk id="4" creationId="{00000000-0000-0000-0000-000000000000}"/>
          </ac:spMkLst>
        </pc:spChg>
      </pc:sldChg>
      <pc:sldChg chg="modSp mod">
        <pc:chgData name="Philipp Franz" userId="dcba5e59d83b3ee5" providerId="LiveId" clId="{53A9967C-C6C1-4EAD-980C-C9AD211D9248}" dt="2022-06-20T17:43:45.761" v="27" actId="20577"/>
        <pc:sldMkLst>
          <pc:docMk/>
          <pc:sldMk cId="590381249" sldId="264"/>
        </pc:sldMkLst>
        <pc:spChg chg="mod">
          <ac:chgData name="Philipp Franz" userId="dcba5e59d83b3ee5" providerId="LiveId" clId="{53A9967C-C6C1-4EAD-980C-C9AD211D9248}" dt="2022-06-20T17:43:45.761" v="27" actId="20577"/>
          <ac:spMkLst>
            <pc:docMk/>
            <pc:sldMk cId="590381249" sldId="264"/>
            <ac:spMk id="4" creationId="{00000000-0000-0000-0000-000000000000}"/>
          </ac:spMkLst>
        </pc:spChg>
      </pc:sldChg>
      <pc:sldChg chg="modSp mod">
        <pc:chgData name="Philipp Franz" userId="dcba5e59d83b3ee5" providerId="LiveId" clId="{53A9967C-C6C1-4EAD-980C-C9AD211D9248}" dt="2022-06-20T17:44:02.387" v="30" actId="20577"/>
        <pc:sldMkLst>
          <pc:docMk/>
          <pc:sldMk cId="410141329" sldId="266"/>
        </pc:sldMkLst>
        <pc:spChg chg="mod">
          <ac:chgData name="Philipp Franz" userId="dcba5e59d83b3ee5" providerId="LiveId" clId="{53A9967C-C6C1-4EAD-980C-C9AD211D9248}" dt="2022-06-20T17:44:02.387" v="30" actId="20577"/>
          <ac:spMkLst>
            <pc:docMk/>
            <pc:sldMk cId="410141329" sldId="266"/>
            <ac:spMk id="4" creationId="{00000000-0000-0000-0000-000000000000}"/>
          </ac:spMkLst>
        </pc:spChg>
      </pc:sldChg>
      <pc:sldChg chg="modSp mod">
        <pc:chgData name="Philipp Franz" userId="dcba5e59d83b3ee5" providerId="LiveId" clId="{53A9967C-C6C1-4EAD-980C-C9AD211D9248}" dt="2022-06-20T17:42:13.603" v="4" actId="207"/>
        <pc:sldMkLst>
          <pc:docMk/>
          <pc:sldMk cId="3957328594" sldId="267"/>
        </pc:sldMkLst>
        <pc:spChg chg="mod">
          <ac:chgData name="Philipp Franz" userId="dcba5e59d83b3ee5" providerId="LiveId" clId="{53A9967C-C6C1-4EAD-980C-C9AD211D9248}" dt="2022-06-20T17:42:13.603" v="4" actId="207"/>
          <ac:spMkLst>
            <pc:docMk/>
            <pc:sldMk cId="3957328594" sldId="267"/>
            <ac:spMk id="4" creationId="{00000000-0000-0000-0000-000000000000}"/>
          </ac:spMkLst>
        </pc:spChg>
      </pc:sldChg>
      <pc:sldChg chg="modSp mod">
        <pc:chgData name="Philipp Franz" userId="dcba5e59d83b3ee5" providerId="LiveId" clId="{53A9967C-C6C1-4EAD-980C-C9AD211D9248}" dt="2022-06-20T17:42:33.578" v="8" actId="207"/>
        <pc:sldMkLst>
          <pc:docMk/>
          <pc:sldMk cId="4165462366" sldId="268"/>
        </pc:sldMkLst>
        <pc:spChg chg="mod">
          <ac:chgData name="Philipp Franz" userId="dcba5e59d83b3ee5" providerId="LiveId" clId="{53A9967C-C6C1-4EAD-980C-C9AD211D9248}" dt="2022-06-20T17:42:33.578" v="8" actId="207"/>
          <ac:spMkLst>
            <pc:docMk/>
            <pc:sldMk cId="4165462366" sldId="268"/>
            <ac:spMk id="4" creationId="{00000000-0000-0000-0000-000000000000}"/>
          </ac:spMkLst>
        </pc:spChg>
      </pc:sldChg>
      <pc:sldChg chg="modSp mod">
        <pc:chgData name="Philipp Franz" userId="dcba5e59d83b3ee5" providerId="LiveId" clId="{53A9967C-C6C1-4EAD-980C-C9AD211D9248}" dt="2022-06-20T17:42:38.618" v="9" actId="207"/>
        <pc:sldMkLst>
          <pc:docMk/>
          <pc:sldMk cId="2411104068" sldId="269"/>
        </pc:sldMkLst>
        <pc:spChg chg="mod">
          <ac:chgData name="Philipp Franz" userId="dcba5e59d83b3ee5" providerId="LiveId" clId="{53A9967C-C6C1-4EAD-980C-C9AD211D9248}" dt="2022-06-20T17:42:38.618" v="9" actId="207"/>
          <ac:spMkLst>
            <pc:docMk/>
            <pc:sldMk cId="2411104068" sldId="269"/>
            <ac:spMk id="4" creationId="{00000000-0000-0000-0000-000000000000}"/>
          </ac:spMkLst>
        </pc:spChg>
      </pc:sldChg>
      <pc:sldChg chg="modSp mod">
        <pc:chgData name="Philipp Franz" userId="dcba5e59d83b3ee5" providerId="LiveId" clId="{53A9967C-C6C1-4EAD-980C-C9AD211D9248}" dt="2022-06-20T17:44:17.763" v="31" actId="207"/>
        <pc:sldMkLst>
          <pc:docMk/>
          <pc:sldMk cId="1184607049" sldId="273"/>
        </pc:sldMkLst>
        <pc:spChg chg="mod">
          <ac:chgData name="Philipp Franz" userId="dcba5e59d83b3ee5" providerId="LiveId" clId="{53A9967C-C6C1-4EAD-980C-C9AD211D9248}" dt="2022-06-20T17:44:17.763" v="31" actId="207"/>
          <ac:spMkLst>
            <pc:docMk/>
            <pc:sldMk cId="1184607049" sldId="273"/>
            <ac:spMk id="4" creationId="{00000000-0000-0000-0000-000000000000}"/>
          </ac:spMkLst>
        </pc:spChg>
      </pc:sldChg>
      <pc:sldChg chg="modSp mod">
        <pc:chgData name="Philipp Franz" userId="dcba5e59d83b3ee5" providerId="LiveId" clId="{53A9967C-C6C1-4EAD-980C-C9AD211D9248}" dt="2022-06-20T17:42:45.386" v="10" actId="207"/>
        <pc:sldMkLst>
          <pc:docMk/>
          <pc:sldMk cId="321660630" sldId="274"/>
        </pc:sldMkLst>
        <pc:spChg chg="mod">
          <ac:chgData name="Philipp Franz" userId="dcba5e59d83b3ee5" providerId="LiveId" clId="{53A9967C-C6C1-4EAD-980C-C9AD211D9248}" dt="2022-06-20T17:42:45.386" v="10" actId="207"/>
          <ac:spMkLst>
            <pc:docMk/>
            <pc:sldMk cId="321660630" sldId="274"/>
            <ac:spMk id="4" creationId="{00000000-0000-0000-0000-000000000000}"/>
          </ac:spMkLst>
        </pc:spChg>
      </pc:sldChg>
      <pc:sldChg chg="modSp mod">
        <pc:chgData name="Philipp Franz" userId="dcba5e59d83b3ee5" providerId="LiveId" clId="{53A9967C-C6C1-4EAD-980C-C9AD211D9248}" dt="2022-06-21T09:07:06.179" v="42" actId="5793"/>
        <pc:sldMkLst>
          <pc:docMk/>
          <pc:sldMk cId="3232219912" sldId="275"/>
        </pc:sldMkLst>
        <pc:spChg chg="mod">
          <ac:chgData name="Philipp Franz" userId="dcba5e59d83b3ee5" providerId="LiveId" clId="{53A9967C-C6C1-4EAD-980C-C9AD211D9248}" dt="2022-06-20T17:45:03.470" v="38" actId="20577"/>
          <ac:spMkLst>
            <pc:docMk/>
            <pc:sldMk cId="3232219912" sldId="275"/>
            <ac:spMk id="4" creationId="{00000000-0000-0000-0000-000000000000}"/>
          </ac:spMkLst>
        </pc:spChg>
        <pc:spChg chg="mod">
          <ac:chgData name="Philipp Franz" userId="dcba5e59d83b3ee5" providerId="LiveId" clId="{53A9967C-C6C1-4EAD-980C-C9AD211D9248}" dt="2022-06-21T09:07:06.179" v="42" actId="5793"/>
          <ac:spMkLst>
            <pc:docMk/>
            <pc:sldMk cId="3232219912" sldId="275"/>
            <ac:spMk id="5" creationId="{00000000-0000-0000-0000-000000000000}"/>
          </ac:spMkLst>
        </pc:spChg>
      </pc:sldChg>
      <pc:sldChg chg="modSp mod">
        <pc:chgData name="Philipp Franz" userId="dcba5e59d83b3ee5" providerId="LiveId" clId="{53A9967C-C6C1-4EAD-980C-C9AD211D9248}" dt="2022-06-20T17:42:23.538" v="6" actId="207"/>
        <pc:sldMkLst>
          <pc:docMk/>
          <pc:sldMk cId="297992999" sldId="286"/>
        </pc:sldMkLst>
        <pc:spChg chg="mod">
          <ac:chgData name="Philipp Franz" userId="dcba5e59d83b3ee5" providerId="LiveId" clId="{53A9967C-C6C1-4EAD-980C-C9AD211D9248}" dt="2022-06-20T17:42:23.538" v="6" actId="207"/>
          <ac:spMkLst>
            <pc:docMk/>
            <pc:sldMk cId="297992999" sldId="286"/>
            <ac:spMk id="4" creationId="{00000000-0000-0000-0000-000000000000}"/>
          </ac:spMkLst>
        </pc:spChg>
      </pc:sldChg>
      <pc:sldChg chg="modSp mod">
        <pc:chgData name="Philipp Franz" userId="dcba5e59d83b3ee5" providerId="LiveId" clId="{53A9967C-C6C1-4EAD-980C-C9AD211D9248}" dt="2022-06-25T07:06:34.843" v="621" actId="20577"/>
        <pc:sldMkLst>
          <pc:docMk/>
          <pc:sldMk cId="2771205315" sldId="288"/>
        </pc:sldMkLst>
        <pc:spChg chg="mod">
          <ac:chgData name="Philipp Franz" userId="dcba5e59d83b3ee5" providerId="LiveId" clId="{53A9967C-C6C1-4EAD-980C-C9AD211D9248}" dt="2022-06-25T07:06:34.843" v="621" actId="20577"/>
          <ac:spMkLst>
            <pc:docMk/>
            <pc:sldMk cId="2771205315" sldId="288"/>
            <ac:spMk id="4" creationId="{00000000-0000-0000-0000-000000000000}"/>
          </ac:spMkLst>
        </pc:spChg>
      </pc:sldChg>
      <pc:sldChg chg="addSp delSp modSp add mod ord">
        <pc:chgData name="Philipp Franz" userId="dcba5e59d83b3ee5" providerId="LiveId" clId="{53A9967C-C6C1-4EAD-980C-C9AD211D9248}" dt="2022-06-25T07:08:09.692" v="678" actId="20577"/>
        <pc:sldMkLst>
          <pc:docMk/>
          <pc:sldMk cId="1580234238" sldId="293"/>
        </pc:sldMkLst>
        <pc:spChg chg="mod">
          <ac:chgData name="Philipp Franz" userId="dcba5e59d83b3ee5" providerId="LiveId" clId="{53A9967C-C6C1-4EAD-980C-C9AD211D9248}" dt="2022-06-25T06:42:24.626" v="91" actId="20577"/>
          <ac:spMkLst>
            <pc:docMk/>
            <pc:sldMk cId="1580234238" sldId="293"/>
            <ac:spMk id="4" creationId="{00000000-0000-0000-0000-000000000000}"/>
          </ac:spMkLst>
        </pc:spChg>
        <pc:spChg chg="mod">
          <ac:chgData name="Philipp Franz" userId="dcba5e59d83b3ee5" providerId="LiveId" clId="{53A9967C-C6C1-4EAD-980C-C9AD211D9248}" dt="2022-06-25T07:08:09.692" v="678" actId="20577"/>
          <ac:spMkLst>
            <pc:docMk/>
            <pc:sldMk cId="1580234238" sldId="293"/>
            <ac:spMk id="5" creationId="{00000000-0000-0000-0000-000000000000}"/>
          </ac:spMkLst>
        </pc:spChg>
        <pc:picChg chg="del">
          <ac:chgData name="Philipp Franz" userId="dcba5e59d83b3ee5" providerId="LiveId" clId="{53A9967C-C6C1-4EAD-980C-C9AD211D9248}" dt="2022-06-25T06:41:40.626" v="50" actId="478"/>
          <ac:picMkLst>
            <pc:docMk/>
            <pc:sldMk cId="1580234238" sldId="293"/>
            <ac:picMk id="3" creationId="{60E22556-895F-7DC1-6892-F69B95241D22}"/>
          </ac:picMkLst>
        </pc:picChg>
        <pc:picChg chg="add mod">
          <ac:chgData name="Philipp Franz" userId="dcba5e59d83b3ee5" providerId="LiveId" clId="{53A9967C-C6C1-4EAD-980C-C9AD211D9248}" dt="2022-06-25T06:42:00.149" v="54" actId="1076"/>
          <ac:picMkLst>
            <pc:docMk/>
            <pc:sldMk cId="1580234238" sldId="293"/>
            <ac:picMk id="9" creationId="{E9615817-2C84-0356-73FE-E22DE346C6C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Header Placeholder 1"/>
          <p:cNvSpPr>
            <a:spLocks noGrp="1"/>
          </p:cNvSpPr>
          <p:nvPr>
            <p:ph type="hdr" sz="quarter"/>
          </p:nvPr>
        </p:nvSpPr>
        <p:spPr bwMode="auto">
          <a:xfrm>
            <a:off x="0" y="0"/>
            <a:ext cx="3078427" cy="385131"/>
          </a:xfrm>
          <a:prstGeom prst="rect">
            <a:avLst/>
          </a:prstGeom>
        </p:spPr>
        <p:txBody>
          <a:bodyPr vert="horz" lIns="91440" tIns="45720" rIns="91440" bIns="45720" rtlCol="0" anchor="ctr"/>
          <a:lstStyle>
            <a:lvl1pPr algn="l">
              <a:defRPr sz="1200"/>
            </a:lvl1pPr>
          </a:lstStyle>
          <a:p>
            <a:pPr>
              <a:defRPr/>
            </a:pPr>
            <a:endParaRPr/>
          </a:p>
        </p:txBody>
      </p:sp>
      <p:sp>
        <p:nvSpPr>
          <p:cNvPr id="5" name="Date Placeholder 2"/>
          <p:cNvSpPr>
            <a:spLocks noGrp="1"/>
          </p:cNvSpPr>
          <p:nvPr>
            <p:ph type="dt" idx="2"/>
          </p:nvPr>
        </p:nvSpPr>
        <p:spPr bwMode="auto">
          <a:xfrm>
            <a:off x="4023992" y="0"/>
            <a:ext cx="3078427" cy="385131"/>
          </a:xfrm>
          <a:prstGeom prst="rect">
            <a:avLst/>
          </a:prstGeom>
        </p:spPr>
        <p:txBody>
          <a:bodyPr vert="horz" lIns="91440" tIns="45720" rIns="91440" bIns="45720" rtlCol="0" anchor="ctr"/>
          <a:lstStyle>
            <a:lvl1pPr algn="r">
              <a:defRPr sz="1200"/>
            </a:lvl1pPr>
          </a:lstStyle>
          <a:p>
            <a:pPr>
              <a:defRPr/>
            </a:pPr>
            <a:endParaRPr/>
          </a:p>
        </p:txBody>
      </p:sp>
      <p:sp>
        <p:nvSpPr>
          <p:cNvPr id="6" name="Date Placeholder 2"/>
          <p:cNvSpPr>
            <a:spLocks noGrp="1"/>
          </p:cNvSpPr>
          <p:nvPr>
            <p:ph type="dt" idx="3"/>
          </p:nvPr>
        </p:nvSpPr>
        <p:spPr bwMode="auto">
          <a:xfrm>
            <a:off x="4023992" y="0"/>
            <a:ext cx="3078427" cy="385131"/>
          </a:xfrm>
          <a:prstGeom prst="rect">
            <a:avLst/>
          </a:prstGeom>
        </p:spPr>
        <p:txBody>
          <a:bodyPr vert="horz" lIns="91440" tIns="45720" rIns="91440" bIns="45720" rtlCol="0" anchor="ctr"/>
          <a:lstStyle>
            <a:lvl1pPr algn="r">
              <a:defRPr sz="1200"/>
            </a:lvl1pPr>
          </a:lstStyle>
          <a:p>
            <a:pPr>
              <a:defRPr/>
            </a:pPr>
            <a:endParaRPr/>
          </a:p>
        </p:txBody>
      </p:sp>
      <p:sp>
        <p:nvSpPr>
          <p:cNvPr id="7" name="Notes Placeholder 4"/>
          <p:cNvSpPr>
            <a:spLocks noGrp="1"/>
          </p:cNvSpPr>
          <p:nvPr>
            <p:ph type="body" sz="quarter" idx="1"/>
          </p:nvPr>
        </p:nvSpPr>
        <p:spPr bwMode="auto">
          <a:xfrm>
            <a:off x="710407" y="3694056"/>
            <a:ext cx="5683250" cy="3022409"/>
          </a:xfrm>
          <a:prstGeom prst="rect">
            <a:avLst/>
          </a:prstGeom>
        </p:spPr>
        <p:txBody>
          <a:bodyPr vert="horz" lIns="91440" tIns="45720" rIns="91440" bIns="45720" rtlCol="0" anchor="ctr"/>
          <a:lstStyle/>
          <a:p>
            <a:pPr>
              <a:defRPr/>
            </a:pPr>
            <a:endParaRPr/>
          </a:p>
        </p:txBody>
      </p:sp>
      <p:sp>
        <p:nvSpPr>
          <p:cNvPr id="8" name="Footer Placeholder 5"/>
          <p:cNvSpPr>
            <a:spLocks noGrp="1"/>
          </p:cNvSpPr>
          <p:nvPr>
            <p:ph type="ftr" sz="quarter" idx="4"/>
          </p:nvPr>
        </p:nvSpPr>
        <p:spPr bwMode="auto">
          <a:xfrm>
            <a:off x="0" y="7290830"/>
            <a:ext cx="3078427" cy="385130"/>
          </a:xfrm>
          <a:prstGeom prst="rect">
            <a:avLst/>
          </a:prstGeom>
        </p:spPr>
        <p:txBody>
          <a:bodyPr vert="horz" lIns="91440" tIns="45720" rIns="91440" bIns="45720" rtlCol="0" anchor="b"/>
          <a:lstStyle>
            <a:lvl1pPr algn="l">
              <a:defRPr sz="1200"/>
            </a:lvl1pPr>
          </a:lstStyle>
          <a:p>
            <a:pPr>
              <a:defRPr/>
            </a:pPr>
            <a:endParaRPr/>
          </a:p>
        </p:txBody>
      </p:sp>
      <p:sp>
        <p:nvSpPr>
          <p:cNvPr id="9" name="Slide Number Placeholder 6"/>
          <p:cNvSpPr>
            <a:spLocks noGrp="1"/>
          </p:cNvSpPr>
          <p:nvPr>
            <p:ph type="sldNum" sz="quarter" idx="10"/>
          </p:nvPr>
        </p:nvSpPr>
        <p:spPr bwMode="auto">
          <a:xfrm>
            <a:off x="4023992" y="7290830"/>
            <a:ext cx="3078427" cy="385130"/>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2782344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r>
              <a:rPr lang="de-DE" dirty="0"/>
              <a:t>Für alle User von Apple-Geräten</a:t>
            </a:r>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2524821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r>
              <a:rPr lang="de-DE" dirty="0"/>
              <a:t>Für alle User von Apple-Geräten</a:t>
            </a:r>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3423307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r>
              <a:rPr lang="de-DE" dirty="0"/>
              <a:t>Für alle User von Apple-Geräten</a:t>
            </a:r>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10729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2126042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2676273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3073270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4232600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3638810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1174382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271937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pPr marL="228600" indent="-228600">
              <a:buAutoNum type="arabicPeriod"/>
            </a:pPr>
            <a:r>
              <a:rPr lang="de-DE" dirty="0"/>
              <a:t>Am besten belegte Seminare </a:t>
            </a:r>
            <a:r>
              <a:rPr lang="de-DE" dirty="0" err="1"/>
              <a:t>abkreuzen</a:t>
            </a:r>
            <a:r>
              <a:rPr lang="de-DE" dirty="0"/>
              <a:t> o.ä. </a:t>
            </a:r>
            <a:r>
              <a:rPr lang="de-DE" dirty="0">
                <a:sym typeface="Wingdings" panose="05000000000000000000" pitchFamily="2" charset="2"/>
              </a:rPr>
              <a:t> vermeidet Doppelbelegung </a:t>
            </a:r>
            <a:r>
              <a:rPr lang="de-DE" dirty="0" err="1">
                <a:sym typeface="Wingdings" panose="05000000000000000000" pitchFamily="2" charset="2"/>
              </a:rPr>
              <a:t>etc</a:t>
            </a:r>
            <a:endParaRPr lang="de-DE" dirty="0">
              <a:sym typeface="Wingdings" panose="05000000000000000000" pitchFamily="2" charset="2"/>
            </a:endParaRPr>
          </a:p>
          <a:p>
            <a:pPr marL="228600" indent="-228600">
              <a:buAutoNum type="arabicPeriod"/>
            </a:pPr>
            <a:r>
              <a:rPr lang="de-DE" dirty="0">
                <a:sym typeface="Wingdings" panose="05000000000000000000" pitchFamily="2" charset="2"/>
              </a:rPr>
              <a:t>Schaut auf der Institutsseite bzw. in der WhatsApp Gruppe nach den Wahlterminen</a:t>
            </a:r>
          </a:p>
          <a:p>
            <a:pPr marL="228600" indent="-228600">
              <a:buAutoNum type="arabicPeriod"/>
            </a:pPr>
            <a:r>
              <a:rPr lang="de-DE" dirty="0">
                <a:sym typeface="Wingdings" panose="05000000000000000000" pitchFamily="2" charset="2"/>
              </a:rPr>
              <a:t>Rechtzeitig um Praktikumsplätze bewerben! „Gute Schulen“ häufig überlaufen (ESE hat wenige Schulen)</a:t>
            </a:r>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1278367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2490322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769621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r>
              <a:rPr lang="de-DE" dirty="0"/>
              <a:t>Es ist auch mal spannend, Partys anderer Studiengänge oder Fächer zu besuchen (</a:t>
            </a:r>
            <a:r>
              <a:rPr lang="de-DE" dirty="0" err="1"/>
              <a:t>Hanomacke</a:t>
            </a:r>
            <a:r>
              <a:rPr lang="de-DE" dirty="0"/>
              <a:t>, </a:t>
            </a:r>
            <a:r>
              <a:rPr lang="de-DE" dirty="0" err="1"/>
              <a:t>Wiwi</a:t>
            </a:r>
            <a:r>
              <a:rPr lang="de-DE" dirty="0"/>
              <a:t>-Party auf dem Conti-Campus)</a:t>
            </a:r>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715378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r>
              <a:rPr lang="de-DE" dirty="0"/>
              <a:t>Buddy-Projekt (Ansprechpartner Kevin Kitsch)</a:t>
            </a:r>
          </a:p>
          <a:p>
            <a:r>
              <a:rPr lang="de-DE" dirty="0"/>
              <a:t>Uni repräsentieren bei DHM (Leistungssport)</a:t>
            </a:r>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823859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r>
              <a:rPr lang="de-DE" dirty="0"/>
              <a:t>Buddy-Projekt (Ansprechpartner Kevin Kitsch)</a:t>
            </a:r>
          </a:p>
          <a:p>
            <a:r>
              <a:rPr lang="de-DE" dirty="0"/>
              <a:t>Uni repräsentieren bei DHM (Leistungssport)</a:t>
            </a:r>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424129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r>
              <a:rPr lang="de-DE" dirty="0"/>
              <a:t>Schließt ein: TIB, Bibliothek der HSH in Kleefeld (Soziales!) und Ricklingen, MHH, Stadtbibliothek…</a:t>
            </a:r>
          </a:p>
          <a:p>
            <a:r>
              <a:rPr lang="de-DE" dirty="0"/>
              <a:t>Stellen Computer zur Recherche</a:t>
            </a:r>
          </a:p>
          <a:p>
            <a:r>
              <a:rPr lang="de-DE" dirty="0"/>
              <a:t>Gezieltes Recherchieren im A-Tutorium und evtl. Bibliotheksführung</a:t>
            </a:r>
          </a:p>
          <a:p>
            <a:r>
              <a:rPr lang="de-DE" dirty="0"/>
              <a:t>Über Luis </a:t>
            </a:r>
            <a:r>
              <a:rPr lang="de-DE" dirty="0" err="1"/>
              <a:t>It</a:t>
            </a:r>
            <a:r>
              <a:rPr lang="de-DE" dirty="0"/>
              <a:t>-Dienst. Man nutzt den </a:t>
            </a:r>
            <a:r>
              <a:rPr lang="de-DE" dirty="0" err="1"/>
              <a:t>Wlan</a:t>
            </a:r>
            <a:r>
              <a:rPr lang="de-DE" dirty="0"/>
              <a:t> bzw. VPN Nutzernamen</a:t>
            </a:r>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1718553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82600" y="1279525"/>
            <a:ext cx="6140450" cy="3454400"/>
          </a:xfrm>
          <a:prstGeom prst="rect">
            <a:avLst/>
          </a:prstGeom>
          <a:noFill/>
          <a:ln w="12700">
            <a:solidFill>
              <a:prstClr val="black"/>
            </a:solidFill>
          </a:ln>
        </p:spPr>
      </p:sp>
      <p:sp>
        <p:nvSpPr>
          <p:cNvPr id="3" name="Notizenplatzhalter 2"/>
          <p:cNvSpPr>
            <a:spLocks noGrp="1"/>
          </p:cNvSpPr>
          <p:nvPr>
            <p:ph type="body" idx="1"/>
          </p:nvPr>
        </p:nvSpPr>
        <p:spPr/>
        <p:txBody>
          <a:bodyPr/>
          <a:lstStyle/>
          <a:p>
            <a:r>
              <a:rPr lang="de-DE" dirty="0"/>
              <a:t>Schließt ein: TIB, Bibliothek der HSH in Kleefeld (Soziales!) und Ricklingen, MHH, Stadtbibliothek…</a:t>
            </a:r>
          </a:p>
          <a:p>
            <a:r>
              <a:rPr lang="de-DE" dirty="0"/>
              <a:t>Stellen Computer zur Recherche</a:t>
            </a:r>
          </a:p>
          <a:p>
            <a:r>
              <a:rPr lang="de-DE" dirty="0"/>
              <a:t>Gezieltes Recherchieren im A-Tutorium und evtl. Bibliotheksführung</a:t>
            </a:r>
          </a:p>
          <a:p>
            <a:r>
              <a:rPr lang="de-DE" dirty="0"/>
              <a:t>Über Luis </a:t>
            </a:r>
            <a:r>
              <a:rPr lang="de-DE" dirty="0" err="1"/>
              <a:t>It</a:t>
            </a:r>
            <a:r>
              <a:rPr lang="de-DE" dirty="0"/>
              <a:t>-Dienst. Man nutzt den </a:t>
            </a:r>
            <a:r>
              <a:rPr lang="de-DE" dirty="0" err="1"/>
              <a:t>Wlan</a:t>
            </a:r>
            <a:r>
              <a:rPr lang="de-DE" dirty="0"/>
              <a:t> bzw. VPN Nutzernamen</a:t>
            </a:r>
          </a:p>
        </p:txBody>
      </p:sp>
      <p:sp>
        <p:nvSpPr>
          <p:cNvPr id="4" name="Foliennummernplatzhalter 3"/>
          <p:cNvSpPr>
            <a:spLocks noGrp="1"/>
          </p:cNvSpPr>
          <p:nvPr>
            <p:ph type="sldNum" sz="quarter" idx="10"/>
          </p:nvPr>
        </p:nvSpPr>
        <p:spPr/>
        <p:txBody>
          <a:bodyPr/>
          <a:lstStyle/>
          <a:p>
            <a:pPr>
              <a:defRPr/>
            </a:pPr>
            <a:endParaRPr lang="de-DE"/>
          </a:p>
        </p:txBody>
      </p:sp>
    </p:spTree>
    <p:extLst>
      <p:ext uri="{BB962C8B-B14F-4D97-AF65-F5344CB8AC3E}">
        <p14:creationId xmlns:p14="http://schemas.microsoft.com/office/powerpoint/2010/main" val="1747480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FA71D-7993-5538-9044-B4736BF8BA6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7361494-8DCF-5C4F-1817-46E8DF137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E6B3708-3041-2E70-FD24-423E536F16EA}"/>
              </a:ext>
            </a:extLst>
          </p:cNvPr>
          <p:cNvSpPr>
            <a:spLocks noGrp="1"/>
          </p:cNvSpPr>
          <p:nvPr>
            <p:ph type="dt" sz="half" idx="10"/>
          </p:nvPr>
        </p:nvSpPr>
        <p:spPr/>
        <p:txBody>
          <a:bodyPr/>
          <a:lstStyle/>
          <a:p>
            <a:pPr>
              <a:defRPr/>
            </a:pPr>
            <a:fld id="{F408854C-59F5-4D25-A222-912EF7845E2A}" type="datetime1">
              <a:rPr lang="de-DE" smtClean="0"/>
              <a:t>11.08.2022</a:t>
            </a:fld>
            <a:endParaRPr lang="de-DE"/>
          </a:p>
        </p:txBody>
      </p:sp>
      <p:sp>
        <p:nvSpPr>
          <p:cNvPr id="5" name="Fußzeilenplatzhalter 4">
            <a:extLst>
              <a:ext uri="{FF2B5EF4-FFF2-40B4-BE49-F238E27FC236}">
                <a16:creationId xmlns:a16="http://schemas.microsoft.com/office/drawing/2014/main" id="{BF2C051E-EEB1-43AA-4C60-5219B57448DD}"/>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6" name="Foliennummernplatzhalter 5">
            <a:extLst>
              <a:ext uri="{FF2B5EF4-FFF2-40B4-BE49-F238E27FC236}">
                <a16:creationId xmlns:a16="http://schemas.microsoft.com/office/drawing/2014/main" id="{8C5CE04E-A983-6640-3C85-3B041A8F4947}"/>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263511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51F6F-BE23-E1F1-25D3-BF0D01CD46B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964B584-1E50-5B82-8ECE-47920ECF705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A6C2604-AA72-A06A-1475-39CCE0768BE4}"/>
              </a:ext>
            </a:extLst>
          </p:cNvPr>
          <p:cNvSpPr>
            <a:spLocks noGrp="1"/>
          </p:cNvSpPr>
          <p:nvPr>
            <p:ph type="dt" sz="half" idx="10"/>
          </p:nvPr>
        </p:nvSpPr>
        <p:spPr/>
        <p:txBody>
          <a:bodyPr/>
          <a:lstStyle/>
          <a:p>
            <a:pPr>
              <a:defRPr/>
            </a:pPr>
            <a:fld id="{BDF90D36-7B59-4ED1-A035-95BA1330FD60}" type="datetime1">
              <a:rPr lang="de-DE" smtClean="0"/>
              <a:t>11.08.2022</a:t>
            </a:fld>
            <a:endParaRPr lang="de-DE"/>
          </a:p>
        </p:txBody>
      </p:sp>
      <p:sp>
        <p:nvSpPr>
          <p:cNvPr id="5" name="Fußzeilenplatzhalter 4">
            <a:extLst>
              <a:ext uri="{FF2B5EF4-FFF2-40B4-BE49-F238E27FC236}">
                <a16:creationId xmlns:a16="http://schemas.microsoft.com/office/drawing/2014/main" id="{E9C0615E-CC54-5BFB-A3D9-649EB54EAA2A}"/>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6" name="Foliennummernplatzhalter 5">
            <a:extLst>
              <a:ext uri="{FF2B5EF4-FFF2-40B4-BE49-F238E27FC236}">
                <a16:creationId xmlns:a16="http://schemas.microsoft.com/office/drawing/2014/main" id="{EF67EED9-70CB-1501-5300-66D51804DD72}"/>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2986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0664459-85A9-C4E6-4F51-02314B69C2C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C93470F-AF40-06A9-B5A5-7EEA469A4C3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BA34A90-E62C-5A2B-34C1-2E6942D94A09}"/>
              </a:ext>
            </a:extLst>
          </p:cNvPr>
          <p:cNvSpPr>
            <a:spLocks noGrp="1"/>
          </p:cNvSpPr>
          <p:nvPr>
            <p:ph type="dt" sz="half" idx="10"/>
          </p:nvPr>
        </p:nvSpPr>
        <p:spPr/>
        <p:txBody>
          <a:bodyPr/>
          <a:lstStyle/>
          <a:p>
            <a:pPr>
              <a:defRPr/>
            </a:pPr>
            <a:fld id="{03F23C5F-BE3B-468B-90BB-6B63CAE78482}" type="datetime1">
              <a:rPr lang="de-DE" smtClean="0"/>
              <a:t>11.08.2022</a:t>
            </a:fld>
            <a:endParaRPr lang="de-DE"/>
          </a:p>
        </p:txBody>
      </p:sp>
      <p:sp>
        <p:nvSpPr>
          <p:cNvPr id="5" name="Fußzeilenplatzhalter 4">
            <a:extLst>
              <a:ext uri="{FF2B5EF4-FFF2-40B4-BE49-F238E27FC236}">
                <a16:creationId xmlns:a16="http://schemas.microsoft.com/office/drawing/2014/main" id="{5944B74B-1C47-0268-4E2A-BBCA214C09F5}"/>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6" name="Foliennummernplatzhalter 5">
            <a:extLst>
              <a:ext uri="{FF2B5EF4-FFF2-40B4-BE49-F238E27FC236}">
                <a16:creationId xmlns:a16="http://schemas.microsoft.com/office/drawing/2014/main" id="{2EB34B11-5574-C242-5A2C-7F60828C31E0}"/>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1958698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 preserve="1" userDrawn="1">
  <p:cSld name="1_Titelfolie">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a:xfrm>
            <a:off x="1524000" y="1122363"/>
            <a:ext cx="9144000" cy="2387600"/>
          </a:xfrm>
        </p:spPr>
        <p:txBody>
          <a:bodyPr anchor="b"/>
          <a:lstStyle>
            <a:lvl1pPr algn="ctr">
              <a:defRPr sz="6000"/>
            </a:lvl1pPr>
          </a:lstStyle>
          <a:p>
            <a:pPr>
              <a:defRPr/>
            </a:pPr>
            <a:r>
              <a:rPr lang="de-DE"/>
              <a:t>Titelmasterformat durch Klicken bearbeiten</a:t>
            </a:r>
          </a:p>
        </p:txBody>
      </p:sp>
      <p:sp>
        <p:nvSpPr>
          <p:cNvPr id="5" name="Untertitel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Formatvorlage des Untertitelmasters durch Klicken bearbeiten</a:t>
            </a:r>
          </a:p>
        </p:txBody>
      </p:sp>
      <p:sp>
        <p:nvSpPr>
          <p:cNvPr id="6" name="Datumsplatzhalter 3"/>
          <p:cNvSpPr>
            <a:spLocks noGrp="1"/>
          </p:cNvSpPr>
          <p:nvPr>
            <p:ph type="dt" sz="half" idx="10"/>
          </p:nvPr>
        </p:nvSpPr>
        <p:spPr bwMode="auto"/>
        <p:txBody>
          <a:bodyPr/>
          <a:lstStyle/>
          <a:p>
            <a:pPr>
              <a:defRPr/>
            </a:pPr>
            <a:fld id="{0A388463-FFC5-4CA4-BEC6-CBEC410F1EFF}" type="datetime1">
              <a:rPr lang="de-DE" smtClean="0"/>
              <a:t>11.08.2022</a:t>
            </a:fld>
            <a:endParaRPr lang="de-DE"/>
          </a:p>
        </p:txBody>
      </p:sp>
      <p:sp>
        <p:nvSpPr>
          <p:cNvPr id="7" name="Fußzeilenplatzhalter 4"/>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8" name="Foliennummernplatzhalter 5"/>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obj" preserve="1" userDrawn="1">
  <p:cSld name="1_Titel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p>
        </p:txBody>
      </p:sp>
      <p:sp>
        <p:nvSpPr>
          <p:cNvPr id="5" name="Inhaltsplatzhalter 2"/>
          <p:cNvSpPr>
            <a:spLocks noGrp="1"/>
          </p:cNvSpPr>
          <p:nvPr>
            <p:ph idx="1"/>
          </p:nvPr>
        </p:nvSpPr>
        <p:spPr bwMode="auto"/>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Datumsplatzhalter 3"/>
          <p:cNvSpPr>
            <a:spLocks noGrp="1"/>
          </p:cNvSpPr>
          <p:nvPr>
            <p:ph type="dt" sz="half" idx="10"/>
          </p:nvPr>
        </p:nvSpPr>
        <p:spPr bwMode="auto"/>
        <p:txBody>
          <a:bodyPr/>
          <a:lstStyle/>
          <a:p>
            <a:pPr>
              <a:defRPr/>
            </a:pPr>
            <a:fld id="{1B29C070-06CF-43FD-BC1C-CDEC17873168}" type="datetime1">
              <a:rPr lang="de-DE" smtClean="0"/>
              <a:t>11.08.2022</a:t>
            </a:fld>
            <a:endParaRPr lang="de-DE"/>
          </a:p>
        </p:txBody>
      </p:sp>
      <p:sp>
        <p:nvSpPr>
          <p:cNvPr id="7" name="Fußzeilenplatzhalter 4"/>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8" name="Foliennummernplatzhalter 5"/>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1850" y="1709738"/>
            <a:ext cx="10515600" cy="2852737"/>
          </a:xfrm>
        </p:spPr>
        <p:txBody>
          <a:bodyPr anchor="b"/>
          <a:lstStyle>
            <a:lvl1pPr>
              <a:defRPr sz="6000"/>
            </a:lvl1pPr>
          </a:lstStyle>
          <a:p>
            <a:pPr>
              <a:defRPr/>
            </a:pPr>
            <a:r>
              <a:rPr lang="de-DE"/>
              <a:t>Titelmasterformat durch Klicken bearbeiten</a:t>
            </a:r>
          </a:p>
        </p:txBody>
      </p:sp>
      <p:sp>
        <p:nvSpPr>
          <p:cNvPr id="5" name="Textplatzhalt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de-DE"/>
              <a:t>Textmasterformat bearbeiten</a:t>
            </a:r>
            <a:endParaRPr/>
          </a:p>
        </p:txBody>
      </p:sp>
      <p:sp>
        <p:nvSpPr>
          <p:cNvPr id="6" name="Datumsplatzhalter 3"/>
          <p:cNvSpPr>
            <a:spLocks noGrp="1"/>
          </p:cNvSpPr>
          <p:nvPr>
            <p:ph type="dt" sz="half" idx="10"/>
          </p:nvPr>
        </p:nvSpPr>
        <p:spPr bwMode="auto"/>
        <p:txBody>
          <a:bodyPr/>
          <a:lstStyle/>
          <a:p>
            <a:pPr>
              <a:defRPr/>
            </a:pPr>
            <a:fld id="{1B4D581B-FC6F-4570-AD55-DE4B3ED70E22}" type="datetime1">
              <a:rPr lang="de-DE" smtClean="0"/>
              <a:t>11.08.2022</a:t>
            </a:fld>
            <a:endParaRPr lang="de-DE"/>
          </a:p>
        </p:txBody>
      </p:sp>
      <p:sp>
        <p:nvSpPr>
          <p:cNvPr id="7" name="Fußzeilenplatzhalter 4"/>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8" name="Foliennummernplatzhalter 5"/>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twoObj" preserve="1" userDrawn="1">
  <p:cSld name="1_Zwei Inhalte">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p>
        </p:txBody>
      </p:sp>
      <p:sp>
        <p:nvSpPr>
          <p:cNvPr id="5" name="Inhaltsplatzhalter 2"/>
          <p:cNvSpPr>
            <a:spLocks noGrp="1"/>
          </p:cNvSpPr>
          <p:nvPr>
            <p:ph sz="half" idx="1"/>
          </p:nvPr>
        </p:nvSpPr>
        <p:spPr bwMode="auto">
          <a:xfrm>
            <a:off x="838200" y="1825625"/>
            <a:ext cx="5181600" cy="4351338"/>
          </a:xfrm>
        </p:spPr>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Inhaltsplatzhalter 3"/>
          <p:cNvSpPr>
            <a:spLocks noGrp="1"/>
          </p:cNvSpPr>
          <p:nvPr>
            <p:ph sz="half" idx="2"/>
          </p:nvPr>
        </p:nvSpPr>
        <p:spPr bwMode="auto">
          <a:xfrm>
            <a:off x="6172200" y="1825625"/>
            <a:ext cx="5181600" cy="4351338"/>
          </a:xfrm>
        </p:spPr>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7" name="Datumsplatzhalter 4"/>
          <p:cNvSpPr>
            <a:spLocks noGrp="1"/>
          </p:cNvSpPr>
          <p:nvPr>
            <p:ph type="dt" sz="half" idx="10"/>
          </p:nvPr>
        </p:nvSpPr>
        <p:spPr bwMode="auto"/>
        <p:txBody>
          <a:bodyPr/>
          <a:lstStyle/>
          <a:p>
            <a:pPr>
              <a:defRPr/>
            </a:pPr>
            <a:fld id="{95654748-4876-4A97-B317-B3B277C05FA6}" type="datetime1">
              <a:rPr lang="de-DE" smtClean="0"/>
              <a:t>11.08.2022</a:t>
            </a:fld>
            <a:endParaRPr lang="de-DE"/>
          </a:p>
        </p:txBody>
      </p:sp>
      <p:sp>
        <p:nvSpPr>
          <p:cNvPr id="8" name="Fußzeilenplatzhalter 5"/>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9" name="Foliennummernplatzhalter 6"/>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1_Vergleich">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365125"/>
            <a:ext cx="10515600" cy="1325563"/>
          </a:xfrm>
        </p:spPr>
        <p:txBody>
          <a:bodyPr/>
          <a:lstStyle/>
          <a:p>
            <a:pPr>
              <a:defRPr/>
            </a:pPr>
            <a:r>
              <a:rPr lang="de-DE"/>
              <a:t>Titelmasterformat durch Klicken bearbeiten</a:t>
            </a:r>
          </a:p>
        </p:txBody>
      </p:sp>
      <p:sp>
        <p:nvSpPr>
          <p:cNvPr id="5" name="Textplatzhalter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Textmasterformat bearbeiten</a:t>
            </a:r>
            <a:endParaRPr/>
          </a:p>
        </p:txBody>
      </p:sp>
      <p:sp>
        <p:nvSpPr>
          <p:cNvPr id="6" name="Inhaltsplatzhalter 3"/>
          <p:cNvSpPr>
            <a:spLocks noGrp="1"/>
          </p:cNvSpPr>
          <p:nvPr>
            <p:ph sz="half" idx="2"/>
          </p:nvPr>
        </p:nvSpPr>
        <p:spPr bwMode="auto">
          <a:xfrm>
            <a:off x="839788" y="2505074"/>
            <a:ext cx="5157787" cy="3684588"/>
          </a:xfrm>
        </p:spPr>
        <p:txBody>
          <a:bodyPr/>
          <a:lstStyle/>
          <a:p>
            <a:pPr lvl="0">
              <a:defRPr/>
            </a:pPr>
            <a:r>
              <a:rPr lang="de-DE"/>
              <a:t>Textmasterformat bearbeiten</a:t>
            </a:r>
            <a:endParaRPr/>
          </a:p>
          <a:p>
            <a:pPr lvl="1">
              <a:defRPr/>
            </a:pPr>
            <a:r>
              <a:rPr lang="de-DE"/>
              <a:t>Second level</a:t>
            </a:r>
            <a:endParaRPr/>
          </a:p>
          <a:p>
            <a:pPr lvl="2">
              <a:defRPr/>
            </a:pPr>
            <a:r>
              <a:rPr lang="de-DE"/>
              <a:t>Third level</a:t>
            </a:r>
            <a:endParaRPr/>
          </a:p>
          <a:p>
            <a:pPr lvl="3">
              <a:defRPr/>
            </a:pPr>
            <a:r>
              <a:rPr lang="de-DE"/>
              <a:t>Fourth level</a:t>
            </a:r>
            <a:endParaRPr/>
          </a:p>
          <a:p>
            <a:pPr lvl="4">
              <a:defRPr/>
            </a:pPr>
            <a:r>
              <a:rPr lang="de-DE"/>
              <a:t>Fifth level</a:t>
            </a:r>
          </a:p>
        </p:txBody>
      </p:sp>
      <p:sp>
        <p:nvSpPr>
          <p:cNvPr id="7" name="Textplatzhalter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Textmasterformat bearbeiten</a:t>
            </a:r>
            <a:endParaRPr/>
          </a:p>
        </p:txBody>
      </p:sp>
      <p:sp>
        <p:nvSpPr>
          <p:cNvPr id="8" name="Inhaltsplatzhalter 5"/>
          <p:cNvSpPr>
            <a:spLocks noGrp="1"/>
          </p:cNvSpPr>
          <p:nvPr>
            <p:ph sz="quarter" idx="4"/>
          </p:nvPr>
        </p:nvSpPr>
        <p:spPr bwMode="auto">
          <a:xfrm>
            <a:off x="6172200" y="2505074"/>
            <a:ext cx="5183188" cy="3684588"/>
          </a:xfrm>
        </p:spPr>
        <p:txBody>
          <a:bodyPr/>
          <a:lstStyle/>
          <a:p>
            <a:pPr lvl="0">
              <a:defRPr/>
            </a:pPr>
            <a:r>
              <a:rPr lang="de-DE"/>
              <a:t>Textmasterformat bearbeiten</a:t>
            </a:r>
            <a:endParaRPr/>
          </a:p>
          <a:p>
            <a:pPr lvl="1">
              <a:defRPr/>
            </a:pPr>
            <a:r>
              <a:rPr lang="de-DE"/>
              <a:t>Second level</a:t>
            </a:r>
            <a:endParaRPr/>
          </a:p>
          <a:p>
            <a:pPr lvl="2">
              <a:defRPr/>
            </a:pPr>
            <a:r>
              <a:rPr lang="de-DE"/>
              <a:t>Third level</a:t>
            </a:r>
            <a:endParaRPr/>
          </a:p>
          <a:p>
            <a:pPr lvl="3">
              <a:defRPr/>
            </a:pPr>
            <a:r>
              <a:rPr lang="de-DE"/>
              <a:t>Fourth level</a:t>
            </a:r>
            <a:endParaRPr/>
          </a:p>
          <a:p>
            <a:pPr lvl="4">
              <a:defRPr/>
            </a:pPr>
            <a:r>
              <a:rPr lang="de-DE"/>
              <a:t>Fifth level</a:t>
            </a:r>
          </a:p>
        </p:txBody>
      </p:sp>
      <p:sp>
        <p:nvSpPr>
          <p:cNvPr id="9" name="Datumsplatzhalter 6"/>
          <p:cNvSpPr>
            <a:spLocks noGrp="1"/>
          </p:cNvSpPr>
          <p:nvPr>
            <p:ph type="dt" sz="half" idx="10"/>
          </p:nvPr>
        </p:nvSpPr>
        <p:spPr bwMode="auto"/>
        <p:txBody>
          <a:bodyPr/>
          <a:lstStyle/>
          <a:p>
            <a:pPr>
              <a:defRPr/>
            </a:pPr>
            <a:fld id="{03D088E6-2A1A-4579-AC7C-A5324C761E67}" type="datetime1">
              <a:rPr lang="de-DE" smtClean="0"/>
              <a:t>11.08.2022</a:t>
            </a:fld>
            <a:endParaRPr lang="de-DE"/>
          </a:p>
        </p:txBody>
      </p:sp>
      <p:sp>
        <p:nvSpPr>
          <p:cNvPr id="10" name="Fußzeilenplatzhalter 7"/>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11" name="Foliennummernplatzhalter 8"/>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type="titleOnly" preserve="1" userDrawn="1">
  <p:cSld name="1_Nur Titel">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p>
        </p:txBody>
      </p:sp>
      <p:sp>
        <p:nvSpPr>
          <p:cNvPr id="5" name="Datumsplatzhalter 2"/>
          <p:cNvSpPr>
            <a:spLocks noGrp="1"/>
          </p:cNvSpPr>
          <p:nvPr>
            <p:ph type="dt" sz="half" idx="10"/>
          </p:nvPr>
        </p:nvSpPr>
        <p:spPr bwMode="auto"/>
        <p:txBody>
          <a:bodyPr/>
          <a:lstStyle/>
          <a:p>
            <a:pPr>
              <a:defRPr/>
            </a:pPr>
            <a:fld id="{588D0E4F-7EC4-4E30-B4D9-D676F42D9264}" type="datetime1">
              <a:rPr lang="de-DE" smtClean="0"/>
              <a:t>11.08.2022</a:t>
            </a:fld>
            <a:endParaRPr lang="de-DE"/>
          </a:p>
        </p:txBody>
      </p:sp>
      <p:sp>
        <p:nvSpPr>
          <p:cNvPr id="6" name="Fußzeilenplatzhalter 3"/>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7" name="Foliennummernplatzhalter 4"/>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type="blank" preserve="1" userDrawn="1">
  <p:cSld name="1_Leer">
    <p:spTree>
      <p:nvGrpSpPr>
        <p:cNvPr id="1" name=""/>
        <p:cNvGrpSpPr/>
        <p:nvPr/>
      </p:nvGrpSpPr>
      <p:grpSpPr bwMode="auto">
        <a:xfrm>
          <a:off x="0" y="0"/>
          <a:ext cx="0" cy="0"/>
          <a:chOff x="0" y="0"/>
          <a:chExt cx="0" cy="0"/>
        </a:xfrm>
      </p:grpSpPr>
      <p:sp>
        <p:nvSpPr>
          <p:cNvPr id="4" name="Datumsplatzhalter 1"/>
          <p:cNvSpPr>
            <a:spLocks noGrp="1"/>
          </p:cNvSpPr>
          <p:nvPr>
            <p:ph type="dt" sz="half" idx="10"/>
          </p:nvPr>
        </p:nvSpPr>
        <p:spPr bwMode="auto"/>
        <p:txBody>
          <a:bodyPr/>
          <a:lstStyle/>
          <a:p>
            <a:pPr>
              <a:defRPr/>
            </a:pPr>
            <a:fld id="{16381663-AA68-425F-91B3-BB6251B5A581}" type="datetime1">
              <a:rPr lang="de-DE" smtClean="0"/>
              <a:t>11.08.2022</a:t>
            </a:fld>
            <a:endParaRPr lang="de-DE"/>
          </a:p>
        </p:txBody>
      </p:sp>
      <p:sp>
        <p:nvSpPr>
          <p:cNvPr id="5" name="Fußzeilenplatzhalter 2"/>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6" name="Foliennummernplatzhalter 3"/>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type="objTx" preserve="1" userDrawn="1">
  <p:cSld name="1_Inhalt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457200"/>
            <a:ext cx="3932237" cy="1600200"/>
          </a:xfrm>
        </p:spPr>
        <p:txBody>
          <a:bodyPr anchor="b"/>
          <a:lstStyle>
            <a:lvl1pPr>
              <a:defRPr sz="3200"/>
            </a:lvl1pPr>
          </a:lstStyle>
          <a:p>
            <a:pPr>
              <a:defRPr/>
            </a:pPr>
            <a:r>
              <a:rPr lang="de-DE"/>
              <a:t>Titelmasterformat durch Klicken bearbeiten</a:t>
            </a:r>
          </a:p>
        </p:txBody>
      </p:sp>
      <p:sp>
        <p:nvSpPr>
          <p:cNvPr id="5" name="Inhaltsplatzhalter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Textmasterformat bearbeiten</a:t>
            </a:r>
            <a:endParaRPr/>
          </a:p>
        </p:txBody>
      </p:sp>
      <p:sp>
        <p:nvSpPr>
          <p:cNvPr id="7" name="Datumsplatzhalter 4"/>
          <p:cNvSpPr>
            <a:spLocks noGrp="1"/>
          </p:cNvSpPr>
          <p:nvPr>
            <p:ph type="dt" sz="half" idx="10"/>
          </p:nvPr>
        </p:nvSpPr>
        <p:spPr bwMode="auto"/>
        <p:txBody>
          <a:bodyPr/>
          <a:lstStyle/>
          <a:p>
            <a:pPr>
              <a:defRPr/>
            </a:pPr>
            <a:fld id="{1193490B-831B-448A-9F41-F66820F9E855}" type="datetime1">
              <a:rPr lang="de-DE" smtClean="0"/>
              <a:t>11.08.2022</a:t>
            </a:fld>
            <a:endParaRPr lang="de-DE"/>
          </a:p>
        </p:txBody>
      </p:sp>
      <p:sp>
        <p:nvSpPr>
          <p:cNvPr id="8" name="Fußzeilenplatzhalter 5"/>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9" name="Foliennummernplatzhalter 6"/>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8F14A-1429-7F90-EE63-8476B671FC6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15E51D2-03B9-2771-A77A-42E6949CA7A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F49321B-36E3-9A71-4A54-64777C8A0EA4}"/>
              </a:ext>
            </a:extLst>
          </p:cNvPr>
          <p:cNvSpPr>
            <a:spLocks noGrp="1"/>
          </p:cNvSpPr>
          <p:nvPr>
            <p:ph type="dt" sz="half" idx="10"/>
          </p:nvPr>
        </p:nvSpPr>
        <p:spPr/>
        <p:txBody>
          <a:bodyPr/>
          <a:lstStyle/>
          <a:p>
            <a:pPr>
              <a:defRPr/>
            </a:pPr>
            <a:fld id="{0462113D-D708-46F4-9AC2-1A540674B91E}" type="datetime1">
              <a:rPr lang="de-DE" smtClean="0"/>
              <a:t>11.08.2022</a:t>
            </a:fld>
            <a:endParaRPr lang="de-DE"/>
          </a:p>
        </p:txBody>
      </p:sp>
      <p:sp>
        <p:nvSpPr>
          <p:cNvPr id="5" name="Fußzeilenplatzhalter 4">
            <a:extLst>
              <a:ext uri="{FF2B5EF4-FFF2-40B4-BE49-F238E27FC236}">
                <a16:creationId xmlns:a16="http://schemas.microsoft.com/office/drawing/2014/main" id="{F3D7F972-752F-138D-FE2B-5448620C32B2}"/>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6" name="Foliennummernplatzhalter 5">
            <a:extLst>
              <a:ext uri="{FF2B5EF4-FFF2-40B4-BE49-F238E27FC236}">
                <a16:creationId xmlns:a16="http://schemas.microsoft.com/office/drawing/2014/main" id="{931297E6-B066-A9AE-9D68-73EB3BE75BFD}"/>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446620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type="picTx" preserve="1" userDrawn="1">
  <p:cSld name="1_Bild mit Überschrif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839788" y="457200"/>
            <a:ext cx="3932237" cy="1600200"/>
          </a:xfrm>
        </p:spPr>
        <p:txBody>
          <a:bodyPr anchor="b"/>
          <a:lstStyle>
            <a:lvl1pPr>
              <a:defRPr sz="3200"/>
            </a:lvl1pPr>
          </a:lstStyle>
          <a:p>
            <a:pPr>
              <a:defRPr/>
            </a:pPr>
            <a:r>
              <a:rPr lang="de-DE"/>
              <a:t>Titelmasterformat durch Klicken bearbeiten</a:t>
            </a:r>
          </a:p>
        </p:txBody>
      </p:sp>
      <p:sp>
        <p:nvSpPr>
          <p:cNvPr id="5" name="Bildplatzhalter 2"/>
          <p:cNvSpPr>
            <a:spLocks noGrp="1" noChangeAspect="1"/>
          </p:cNvSpPr>
          <p:nvPr>
            <p:ph type="pic" idx="1"/>
          </p:nvPr>
        </p:nvSpPr>
        <p:spPr bwMode="auto">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de-DE"/>
              <a:t>Click icon to add picture</a:t>
            </a:r>
          </a:p>
        </p:txBody>
      </p:sp>
      <p:sp>
        <p:nvSpPr>
          <p:cNvPr id="6"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Textmasterformat bearbeiten</a:t>
            </a:r>
            <a:endParaRPr/>
          </a:p>
        </p:txBody>
      </p:sp>
      <p:sp>
        <p:nvSpPr>
          <p:cNvPr id="7" name="Datumsplatzhalter 4"/>
          <p:cNvSpPr>
            <a:spLocks noGrp="1"/>
          </p:cNvSpPr>
          <p:nvPr>
            <p:ph type="dt" sz="half" idx="10"/>
          </p:nvPr>
        </p:nvSpPr>
        <p:spPr bwMode="auto"/>
        <p:txBody>
          <a:bodyPr/>
          <a:lstStyle/>
          <a:p>
            <a:pPr>
              <a:defRPr/>
            </a:pPr>
            <a:fld id="{4A190E1A-7F22-4A59-953D-4B454921C9C2}" type="datetime1">
              <a:rPr lang="de-DE" smtClean="0"/>
              <a:t>11.08.2022</a:t>
            </a:fld>
            <a:endParaRPr lang="de-DE"/>
          </a:p>
        </p:txBody>
      </p:sp>
      <p:sp>
        <p:nvSpPr>
          <p:cNvPr id="8" name="Fußzeilenplatzhalter 5"/>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9" name="Foliennummernplatzhalter 6"/>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type="vertTx" preserve="1" userDrawn="1">
  <p:cSld name="1_Titel und vertikaler Tex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p>
        </p:txBody>
      </p:sp>
      <p:sp>
        <p:nvSpPr>
          <p:cNvPr id="5" name="Vertikaler Textplatzhalter 2"/>
          <p:cNvSpPr>
            <a:spLocks noGrp="1"/>
          </p:cNvSpPr>
          <p:nvPr>
            <p:ph type="body" orient="vert" idx="1"/>
          </p:nvPr>
        </p:nvSpPr>
        <p:spPr bwMode="auto"/>
        <p:txBody>
          <a:bodyPr vert="eaVert"/>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Datumsplatzhalter 3"/>
          <p:cNvSpPr>
            <a:spLocks noGrp="1"/>
          </p:cNvSpPr>
          <p:nvPr>
            <p:ph type="dt" sz="half" idx="10"/>
          </p:nvPr>
        </p:nvSpPr>
        <p:spPr bwMode="auto"/>
        <p:txBody>
          <a:bodyPr/>
          <a:lstStyle/>
          <a:p>
            <a:pPr>
              <a:defRPr/>
            </a:pPr>
            <a:fld id="{C7E96E2B-5806-41C8-A494-5E260A14B6E0}" type="datetime1">
              <a:rPr lang="de-DE" smtClean="0"/>
              <a:t>11.08.2022</a:t>
            </a:fld>
            <a:endParaRPr lang="de-DE"/>
          </a:p>
        </p:txBody>
      </p:sp>
      <p:sp>
        <p:nvSpPr>
          <p:cNvPr id="7" name="Fußzeilenplatzhalter 4"/>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8" name="Foliennummernplatzhalter 5"/>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1_Vertikaler Titel und Text">
    <p:spTree>
      <p:nvGrpSpPr>
        <p:cNvPr id="1" name=""/>
        <p:cNvGrpSpPr/>
        <p:nvPr/>
      </p:nvGrpSpPr>
      <p:grpSpPr bwMode="auto">
        <a:xfrm>
          <a:off x="0" y="0"/>
          <a:ext cx="0" cy="0"/>
          <a:chOff x="0" y="0"/>
          <a:chExt cx="0" cy="0"/>
        </a:xfrm>
      </p:grpSpPr>
      <p:sp>
        <p:nvSpPr>
          <p:cNvPr id="4" name="Vertikaler Titel 1"/>
          <p:cNvSpPr>
            <a:spLocks noGrp="1"/>
          </p:cNvSpPr>
          <p:nvPr>
            <p:ph type="title" orient="vert"/>
          </p:nvPr>
        </p:nvSpPr>
        <p:spPr bwMode="auto">
          <a:xfrm>
            <a:off x="8724900" y="365125"/>
            <a:ext cx="2628900" cy="5811838"/>
          </a:xfrm>
        </p:spPr>
        <p:txBody>
          <a:bodyPr vert="eaVert"/>
          <a:lstStyle/>
          <a:p>
            <a:pPr>
              <a:defRPr/>
            </a:pPr>
            <a:r>
              <a:rPr lang="de-DE"/>
              <a:t>Titelmasterformat durch Klicken bearbeiten</a:t>
            </a:r>
          </a:p>
        </p:txBody>
      </p:sp>
      <p:sp>
        <p:nvSpPr>
          <p:cNvPr id="5" name="Vertikaler Textplatzhalter 2"/>
          <p:cNvSpPr>
            <a:spLocks noGrp="1"/>
          </p:cNvSpPr>
          <p:nvPr>
            <p:ph type="body" orient="vert" idx="1"/>
          </p:nvPr>
        </p:nvSpPr>
        <p:spPr bwMode="auto">
          <a:xfrm>
            <a:off x="838200" y="365125"/>
            <a:ext cx="7734300" cy="5811838"/>
          </a:xfrm>
        </p:spPr>
        <p:txBody>
          <a:bodyPr vert="eaVert"/>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Datumsplatzhalter 3"/>
          <p:cNvSpPr>
            <a:spLocks noGrp="1"/>
          </p:cNvSpPr>
          <p:nvPr>
            <p:ph type="dt" sz="half" idx="10"/>
          </p:nvPr>
        </p:nvSpPr>
        <p:spPr bwMode="auto"/>
        <p:txBody>
          <a:bodyPr/>
          <a:lstStyle/>
          <a:p>
            <a:pPr>
              <a:defRPr/>
            </a:pPr>
            <a:fld id="{4899F61D-10CD-44EE-857A-097D4CC32F89}" type="datetime1">
              <a:rPr lang="de-DE" smtClean="0"/>
              <a:t>11.08.2022</a:t>
            </a:fld>
            <a:endParaRPr lang="de-DE"/>
          </a:p>
        </p:txBody>
      </p:sp>
      <p:sp>
        <p:nvSpPr>
          <p:cNvPr id="7" name="Fußzeilenplatzhalter 4"/>
          <p:cNvSpPr>
            <a:spLocks noGrp="1"/>
          </p:cNvSpPr>
          <p:nvPr>
            <p:ph type="ftr" sz="quarter" idx="11"/>
          </p:nvPr>
        </p:nvSpPr>
        <p:spPr bwMode="auto"/>
        <p:txBody>
          <a:bodyPr/>
          <a:lstStyle/>
          <a:p>
            <a:pPr>
              <a:defRPr/>
            </a:pPr>
            <a:r>
              <a:rPr lang="de-DE" smtClean="0"/>
              <a:t>Einführung zum Studium  BA Sonderpädagogik – Philipp Franz – SoSe 2022</a:t>
            </a:r>
            <a:endParaRPr lang="de-DE"/>
          </a:p>
        </p:txBody>
      </p:sp>
      <p:sp>
        <p:nvSpPr>
          <p:cNvPr id="8" name="Foliennummernplatzhalter 5"/>
          <p:cNvSpPr>
            <a:spLocks noGrp="1"/>
          </p:cNvSpPr>
          <p:nvPr>
            <p:ph type="sldNum" sz="quarter" idx="12"/>
          </p:nvPr>
        </p:nvSpPr>
        <p:spPr bwMode="auto"/>
        <p:txBody>
          <a:bodyPr/>
          <a:lstStyle/>
          <a:p>
            <a:pPr>
              <a:defRPr/>
            </a:pPr>
            <a:fld id="{08395586-F03A-48D1-94DF-16B239DF4FB5}" type="slidenum">
              <a:rPr lang="de-DE"/>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6DAD1E-F8D0-C7C1-E6E1-F30BD6054ED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166CEC4-AA73-EA87-8BDD-FD40D93B73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3E1A51D-6EEC-7D87-6F6B-A253710B3EE3}"/>
              </a:ext>
            </a:extLst>
          </p:cNvPr>
          <p:cNvSpPr>
            <a:spLocks noGrp="1"/>
          </p:cNvSpPr>
          <p:nvPr>
            <p:ph type="dt" sz="half" idx="10"/>
          </p:nvPr>
        </p:nvSpPr>
        <p:spPr/>
        <p:txBody>
          <a:bodyPr/>
          <a:lstStyle/>
          <a:p>
            <a:pPr>
              <a:defRPr/>
            </a:pPr>
            <a:fld id="{05F9127C-E936-4D72-9D50-99F03C75BFE0}" type="datetime1">
              <a:rPr lang="de-DE" smtClean="0"/>
              <a:t>11.08.2022</a:t>
            </a:fld>
            <a:endParaRPr lang="de-DE"/>
          </a:p>
        </p:txBody>
      </p:sp>
      <p:sp>
        <p:nvSpPr>
          <p:cNvPr id="5" name="Fußzeilenplatzhalter 4">
            <a:extLst>
              <a:ext uri="{FF2B5EF4-FFF2-40B4-BE49-F238E27FC236}">
                <a16:creationId xmlns:a16="http://schemas.microsoft.com/office/drawing/2014/main" id="{4744F1AB-A505-9A7D-04DA-C829CD9A6C9D}"/>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6" name="Foliennummernplatzhalter 5">
            <a:extLst>
              <a:ext uri="{FF2B5EF4-FFF2-40B4-BE49-F238E27FC236}">
                <a16:creationId xmlns:a16="http://schemas.microsoft.com/office/drawing/2014/main" id="{FC19852C-12AA-2AF2-DC18-3E0CF7CA2093}"/>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3606087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626DC3-0C04-C6DA-4BC8-6F248F696EA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5030F4F-971D-0B49-9FCE-D2589827AB7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FA0B650-C8C3-53A3-B5FE-10932296805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8057A65-ACB1-40B6-2683-190A05728018}"/>
              </a:ext>
            </a:extLst>
          </p:cNvPr>
          <p:cNvSpPr>
            <a:spLocks noGrp="1"/>
          </p:cNvSpPr>
          <p:nvPr>
            <p:ph type="dt" sz="half" idx="10"/>
          </p:nvPr>
        </p:nvSpPr>
        <p:spPr/>
        <p:txBody>
          <a:bodyPr/>
          <a:lstStyle/>
          <a:p>
            <a:pPr>
              <a:defRPr/>
            </a:pPr>
            <a:fld id="{007A46E8-33CC-4529-8F84-09F13E1184E7}" type="datetime1">
              <a:rPr lang="de-DE" smtClean="0"/>
              <a:t>11.08.2022</a:t>
            </a:fld>
            <a:endParaRPr lang="de-DE"/>
          </a:p>
        </p:txBody>
      </p:sp>
      <p:sp>
        <p:nvSpPr>
          <p:cNvPr id="6" name="Fußzeilenplatzhalter 5">
            <a:extLst>
              <a:ext uri="{FF2B5EF4-FFF2-40B4-BE49-F238E27FC236}">
                <a16:creationId xmlns:a16="http://schemas.microsoft.com/office/drawing/2014/main" id="{72598F3B-0334-1C21-DFDF-90B3B5251171}"/>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7" name="Foliennummernplatzhalter 6">
            <a:extLst>
              <a:ext uri="{FF2B5EF4-FFF2-40B4-BE49-F238E27FC236}">
                <a16:creationId xmlns:a16="http://schemas.microsoft.com/office/drawing/2014/main" id="{C827DBB9-9C7C-EA70-B3A8-A92C8A14A4EF}"/>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1156019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02ED28-8F31-F305-11B8-D94A2A85B75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2568F047-0110-B83F-1254-F9BA6D3F3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5E6D99A-9B55-079D-91D6-93B7870796D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7036C31-1583-D9A8-29CC-EFF86C634B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C846868-E2B3-90FE-2A49-7423773C9B9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4F95743-A557-E375-8517-3FACB18B2FD2}"/>
              </a:ext>
            </a:extLst>
          </p:cNvPr>
          <p:cNvSpPr>
            <a:spLocks noGrp="1"/>
          </p:cNvSpPr>
          <p:nvPr>
            <p:ph type="dt" sz="half" idx="10"/>
          </p:nvPr>
        </p:nvSpPr>
        <p:spPr/>
        <p:txBody>
          <a:bodyPr/>
          <a:lstStyle/>
          <a:p>
            <a:pPr>
              <a:defRPr/>
            </a:pPr>
            <a:fld id="{D7E41306-FE4A-4730-8A24-D77C48EDCEC4}" type="datetime1">
              <a:rPr lang="de-DE" smtClean="0"/>
              <a:t>11.08.2022</a:t>
            </a:fld>
            <a:endParaRPr lang="de-DE"/>
          </a:p>
        </p:txBody>
      </p:sp>
      <p:sp>
        <p:nvSpPr>
          <p:cNvPr id="8" name="Fußzeilenplatzhalter 7">
            <a:extLst>
              <a:ext uri="{FF2B5EF4-FFF2-40B4-BE49-F238E27FC236}">
                <a16:creationId xmlns:a16="http://schemas.microsoft.com/office/drawing/2014/main" id="{B55A987D-B5A8-CAA5-AFDF-C082D3718106}"/>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9" name="Foliennummernplatzhalter 8">
            <a:extLst>
              <a:ext uri="{FF2B5EF4-FFF2-40B4-BE49-F238E27FC236}">
                <a16:creationId xmlns:a16="http://schemas.microsoft.com/office/drawing/2014/main" id="{967EA396-A507-FF34-BA2D-771B6C6253BA}"/>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196620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3281A0-E5F1-D914-D52A-5550928DF86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3998B5B-B28C-3512-4E07-923A709EE049}"/>
              </a:ext>
            </a:extLst>
          </p:cNvPr>
          <p:cNvSpPr>
            <a:spLocks noGrp="1"/>
          </p:cNvSpPr>
          <p:nvPr>
            <p:ph type="dt" sz="half" idx="10"/>
          </p:nvPr>
        </p:nvSpPr>
        <p:spPr/>
        <p:txBody>
          <a:bodyPr/>
          <a:lstStyle/>
          <a:p>
            <a:pPr>
              <a:defRPr/>
            </a:pPr>
            <a:fld id="{001B0ACC-DF80-426F-BDEA-A1386460A522}" type="datetime1">
              <a:rPr lang="de-DE" smtClean="0"/>
              <a:t>11.08.2022</a:t>
            </a:fld>
            <a:endParaRPr lang="de-DE"/>
          </a:p>
        </p:txBody>
      </p:sp>
      <p:sp>
        <p:nvSpPr>
          <p:cNvPr id="4" name="Fußzeilenplatzhalter 3">
            <a:extLst>
              <a:ext uri="{FF2B5EF4-FFF2-40B4-BE49-F238E27FC236}">
                <a16:creationId xmlns:a16="http://schemas.microsoft.com/office/drawing/2014/main" id="{02964600-397F-380E-D0C0-A3D9AF0A9B66}"/>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5" name="Foliennummernplatzhalter 4">
            <a:extLst>
              <a:ext uri="{FF2B5EF4-FFF2-40B4-BE49-F238E27FC236}">
                <a16:creationId xmlns:a16="http://schemas.microsoft.com/office/drawing/2014/main" id="{F1AB8B9D-9DFF-3DCC-2A1D-6AA453179FC7}"/>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1981802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CD3C340-5093-EA5E-8BB4-7F0F751B61F0}"/>
              </a:ext>
            </a:extLst>
          </p:cNvPr>
          <p:cNvSpPr>
            <a:spLocks noGrp="1"/>
          </p:cNvSpPr>
          <p:nvPr>
            <p:ph type="dt" sz="half" idx="10"/>
          </p:nvPr>
        </p:nvSpPr>
        <p:spPr/>
        <p:txBody>
          <a:bodyPr/>
          <a:lstStyle/>
          <a:p>
            <a:pPr>
              <a:defRPr/>
            </a:pPr>
            <a:fld id="{752A6EAC-7AE9-4190-BFE8-3E188E45AC3D}" type="datetime1">
              <a:rPr lang="de-DE" smtClean="0"/>
              <a:t>11.08.2022</a:t>
            </a:fld>
            <a:endParaRPr lang="de-DE"/>
          </a:p>
        </p:txBody>
      </p:sp>
      <p:sp>
        <p:nvSpPr>
          <p:cNvPr id="3" name="Fußzeilenplatzhalter 2">
            <a:extLst>
              <a:ext uri="{FF2B5EF4-FFF2-40B4-BE49-F238E27FC236}">
                <a16:creationId xmlns:a16="http://schemas.microsoft.com/office/drawing/2014/main" id="{48F5277F-43F0-3692-EA00-96815BC15A25}"/>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4" name="Foliennummernplatzhalter 3">
            <a:extLst>
              <a:ext uri="{FF2B5EF4-FFF2-40B4-BE49-F238E27FC236}">
                <a16:creationId xmlns:a16="http://schemas.microsoft.com/office/drawing/2014/main" id="{C8ABFAD3-530B-5F5E-8ABE-D7F0641984CD}"/>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1005244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3118B1-7289-74DD-DB88-80F554D0ED6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1E244F7-25AA-71FD-B75D-84D6B18B90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9165F25-709D-DA9F-6E2A-CF724D0AB4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53296C6-F148-0C8B-98CD-9D4791A7AACA}"/>
              </a:ext>
            </a:extLst>
          </p:cNvPr>
          <p:cNvSpPr>
            <a:spLocks noGrp="1"/>
          </p:cNvSpPr>
          <p:nvPr>
            <p:ph type="dt" sz="half" idx="10"/>
          </p:nvPr>
        </p:nvSpPr>
        <p:spPr/>
        <p:txBody>
          <a:bodyPr/>
          <a:lstStyle/>
          <a:p>
            <a:pPr>
              <a:defRPr/>
            </a:pPr>
            <a:fld id="{44951A5F-4EB2-4858-9D08-E1CDAD8838E4}" type="datetime1">
              <a:rPr lang="de-DE" smtClean="0"/>
              <a:t>11.08.2022</a:t>
            </a:fld>
            <a:endParaRPr lang="de-DE"/>
          </a:p>
        </p:txBody>
      </p:sp>
      <p:sp>
        <p:nvSpPr>
          <p:cNvPr id="6" name="Fußzeilenplatzhalter 5">
            <a:extLst>
              <a:ext uri="{FF2B5EF4-FFF2-40B4-BE49-F238E27FC236}">
                <a16:creationId xmlns:a16="http://schemas.microsoft.com/office/drawing/2014/main" id="{EF1813FC-B18A-40FE-5CE5-78607F3EBD77}"/>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7" name="Foliennummernplatzhalter 6">
            <a:extLst>
              <a:ext uri="{FF2B5EF4-FFF2-40B4-BE49-F238E27FC236}">
                <a16:creationId xmlns:a16="http://schemas.microsoft.com/office/drawing/2014/main" id="{B3DDC25E-A798-8E75-984A-6D05705C889C}"/>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1363491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3C8A03-A694-040C-7D21-0266AFEB731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9D47B6C-7C6D-1E94-8726-A2DBFB40EE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7C54250-5F82-7F1F-CDCB-2FD3C6AB9F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98DD711-8D74-C6D2-AED6-587CE681D0F5}"/>
              </a:ext>
            </a:extLst>
          </p:cNvPr>
          <p:cNvSpPr>
            <a:spLocks noGrp="1"/>
          </p:cNvSpPr>
          <p:nvPr>
            <p:ph type="dt" sz="half" idx="10"/>
          </p:nvPr>
        </p:nvSpPr>
        <p:spPr/>
        <p:txBody>
          <a:bodyPr/>
          <a:lstStyle/>
          <a:p>
            <a:pPr>
              <a:defRPr/>
            </a:pPr>
            <a:fld id="{919CFB6C-012D-4C09-865D-7899BC1713F3}" type="datetime1">
              <a:rPr lang="de-DE" smtClean="0"/>
              <a:t>11.08.2022</a:t>
            </a:fld>
            <a:endParaRPr lang="de-DE"/>
          </a:p>
        </p:txBody>
      </p:sp>
      <p:sp>
        <p:nvSpPr>
          <p:cNvPr id="6" name="Fußzeilenplatzhalter 5">
            <a:extLst>
              <a:ext uri="{FF2B5EF4-FFF2-40B4-BE49-F238E27FC236}">
                <a16:creationId xmlns:a16="http://schemas.microsoft.com/office/drawing/2014/main" id="{FF0BCA3E-4479-CFB0-D746-5F5D4CB596E2}"/>
              </a:ext>
            </a:extLst>
          </p:cNvPr>
          <p:cNvSpPr>
            <a:spLocks noGrp="1"/>
          </p:cNvSpPr>
          <p:nvPr>
            <p:ph type="ftr" sz="quarter" idx="11"/>
          </p:nvPr>
        </p:nvSpPr>
        <p:spPr/>
        <p:txBody>
          <a:bodyPr/>
          <a:lstStyle/>
          <a:p>
            <a:pPr>
              <a:defRPr/>
            </a:pPr>
            <a:r>
              <a:rPr lang="de-DE" smtClean="0"/>
              <a:t>Einführung zum Studium  BA Sonderpädagogik – Philipp Franz – SoSe 2022</a:t>
            </a:r>
            <a:endParaRPr lang="de-DE"/>
          </a:p>
        </p:txBody>
      </p:sp>
      <p:sp>
        <p:nvSpPr>
          <p:cNvPr id="7" name="Foliennummernplatzhalter 6">
            <a:extLst>
              <a:ext uri="{FF2B5EF4-FFF2-40B4-BE49-F238E27FC236}">
                <a16:creationId xmlns:a16="http://schemas.microsoft.com/office/drawing/2014/main" id="{9D93E513-4593-4F3A-342D-354A2F173153}"/>
              </a:ext>
            </a:extLst>
          </p:cNvPr>
          <p:cNvSpPr>
            <a:spLocks noGrp="1"/>
          </p:cNvSpPr>
          <p:nvPr>
            <p:ph type="sldNum" sz="quarter" idx="12"/>
          </p:nvPr>
        </p:nvSpPr>
        <p:spPr/>
        <p:txBody>
          <a:body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391976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62841B8-8039-4D47-9AAD-8337493F95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7104B79-7197-3D38-E991-2A198DA184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2A5437-707D-8471-70F2-316B5C76C1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1FE575D-EEE2-42E4-BF61-42BC460137FE}" type="datetime1">
              <a:rPr lang="de-DE" smtClean="0"/>
              <a:t>11.08.2022</a:t>
            </a:fld>
            <a:endParaRPr lang="de-DE"/>
          </a:p>
        </p:txBody>
      </p:sp>
      <p:sp>
        <p:nvSpPr>
          <p:cNvPr id="5" name="Fußzeilenplatzhalter 4">
            <a:extLst>
              <a:ext uri="{FF2B5EF4-FFF2-40B4-BE49-F238E27FC236}">
                <a16:creationId xmlns:a16="http://schemas.microsoft.com/office/drawing/2014/main" id="{35D530DF-6205-081B-BD2B-FD27CCECCE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de-DE" smtClean="0"/>
              <a:t>Einführung zum Studium  BA Sonderpädagogik – Philipp Franz – SoSe 2022</a:t>
            </a:r>
            <a:endParaRPr lang="de-DE"/>
          </a:p>
        </p:txBody>
      </p:sp>
      <p:sp>
        <p:nvSpPr>
          <p:cNvPr id="6" name="Foliennummernplatzhalter 5">
            <a:extLst>
              <a:ext uri="{FF2B5EF4-FFF2-40B4-BE49-F238E27FC236}">
                <a16:creationId xmlns:a16="http://schemas.microsoft.com/office/drawing/2014/main" id="{FC0824B0-8C57-DA8E-251B-8244620D82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8395586-F03A-48D1-94DF-16B239DF4FB5}" type="slidenum">
              <a:rPr lang="de-DE" smtClean="0"/>
              <a:t>‹Nr.›</a:t>
            </a:fld>
            <a:endParaRPr lang="de-DE"/>
          </a:p>
        </p:txBody>
      </p:sp>
    </p:spTree>
    <p:extLst>
      <p:ext uri="{BB962C8B-B14F-4D97-AF65-F5344CB8AC3E}">
        <p14:creationId xmlns:p14="http://schemas.microsoft.com/office/powerpoint/2010/main" val="42324674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49" r:id="rId12"/>
    <p:sldLayoutId id="2147483650" r:id="rId13"/>
    <p:sldLayoutId id="2147483651" r:id="rId14"/>
    <p:sldLayoutId id="2147483652" r:id="rId15"/>
    <p:sldLayoutId id="2147483653" r:id="rId16"/>
    <p:sldLayoutId id="2147483654" r:id="rId17"/>
    <p:sldLayoutId id="2147483655" r:id="rId18"/>
    <p:sldLayoutId id="2147483656" r:id="rId19"/>
    <p:sldLayoutId id="2147483657" r:id="rId20"/>
    <p:sldLayoutId id="2147483658" r:id="rId21"/>
    <p:sldLayoutId id="2147483659" r:id="rId2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www.facebook.com/Fachschaft.Sopaed.Hannover" TargetMode="External"/><Relationship Id="rId7"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asta-hannover.de/" TargetMode="External"/><Relationship Id="rId4" Type="http://schemas.openxmlformats.org/officeDocument/2006/relationships/hyperlink" Target="https://www.ifs.uni-hannover.de/de/institut/fachschaft-sonderpaedagogik/"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hochschulsport-hannover.d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hochschulsport-hannover.de/de/sportangebote/inklusiver-sport/" TargetMode="External"/><Relationship Id="rId4" Type="http://schemas.openxmlformats.org/officeDocument/2006/relationships/hyperlink" Target="https://db.zfh.uni-hannover.de/angebote/Sommersemester_2022/index.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llc.uni-hannover.de/de/leibniz-language-centre/news-und-veranstaltung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hobsy.d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1.png"/><Relationship Id="rId4" Type="http://schemas.openxmlformats.org/officeDocument/2006/relationships/hyperlink" Target="https://www.luis.uni-hannover.de/de/services/kommunikation/netz/angebote-im-service-netz/vpn-dienst/"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hyperlink" Target="https://www.luis.uni-hannover.de/de/services/betrieb-und-infrastruktur/software-lizenzen/software-katalog/produkte/citavi/"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zotero.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hochschulinitiative-deutschland.de/ho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hilipp.franz@stud.uni-hannover.de"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fs.uni-hannover.de/fileadmin/ifs/Studium/Studiengaenge/Studium_B.A._Sonderpaedagogik/Merkblatt_Bachelorarbeit_09_19.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uni-hannover.de/de/studium/im-studium/pruefungsinfos-fachberatung/sonderpaedagogik-ba/ordnunge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hyperlink" Target="https://www.ifs.uni-hannover.de/de/absolventenbericht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png"/><Relationship Id="rId4" Type="http://schemas.openxmlformats.org/officeDocument/2006/relationships/hyperlink" Target="http://www.schulliste.eu/type/forderschulen/?bundesland=niedersachsen&amp;kreis=hannover&amp;start=20"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fs.uni-hannover.de/fileadmin/ifs/Studium/Studiengaenge/Studium_B.A._Sonderpaedagogik/Bachelor_merkblatt_Juni2022.pdf" TargetMode="External"/><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uni-hannover.de/de/studium/im-studium/pruefungsinfos-fachberatung/sonderpaedagogik-ba/formulare/formulare-po-2016/" TargetMode="External"/><Relationship Id="rId4" Type="http://schemas.openxmlformats.org/officeDocument/2006/relationships/hyperlink" Target="https://www.uni-hannover.de/de/studium/im-studium/pruefungsinfos-fachberatung/sonderpaedagogik-ba/ordnungen/"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ifs.uni-hannover.de/de/studium/beratung-und-hilf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goethe.de/de/kar.html" TargetMode="External"/><Relationship Id="rId5" Type="http://schemas.openxmlformats.org/officeDocument/2006/relationships/hyperlink" Target="https://www.gew.de/ausschuesse-arbeitsgruppen/weitere-gruppen/auslandslehrer/im-ausland-arbeiten/stellenangebote-im-ausland" TargetMode="External"/><Relationship Id="rId4" Type="http://schemas.openxmlformats.org/officeDocument/2006/relationships/hyperlink" Target="https://www.lehrer-weltweit.d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C:\Users\phili\Downloads\Bewerbung-MasterSop&#195;&#164;d+Reha_2020(1).pdf"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hyperlink" Target="https://www.uni-hannover.de/fileadmin/Studienberatung/Neu_ab_Relaunch/02_Studium_Vor_dem_Studium/02_Bewerbung_und_Zulassung/02_Studienplatzbewerbung/03_MA-Bewerbung_D_EU/Master_Bewerbungsfriste-alleSem.pdf" TargetMode="External"/><Relationship Id="rId2" Type="http://schemas.openxmlformats.org/officeDocument/2006/relationships/hyperlink" Target="file:///C:\Users\phili\Downloads\Bewerbung-MasterSop&#195;&#164;d+Reha_2020(1).pdf"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a:gsLst>
            <a:gs pos="9000">
              <a:srgbClr val="00B0F0"/>
            </a:gs>
            <a:gs pos="0">
              <a:srgbClr val="0070C0"/>
            </a:gs>
            <a:gs pos="35000">
              <a:schemeClr val="bg1"/>
            </a:gs>
          </a:gsLst>
          <a:lin ang="5400000" scaled="1"/>
        </a:gradFill>
        <a:effectLst/>
      </p:bgPr>
    </p:bg>
    <p:spTree>
      <p:nvGrpSpPr>
        <p:cNvPr id="1" name=""/>
        <p:cNvGrpSpPr/>
        <p:nvPr/>
      </p:nvGrpSpPr>
      <p:grpSpPr bwMode="auto">
        <a:xfrm>
          <a:off x="0" y="0"/>
          <a:ext cx="0" cy="0"/>
          <a:chOff x="0" y="0"/>
          <a:chExt cx="0" cy="0"/>
        </a:xfrm>
      </p:grpSpPr>
      <p:sp>
        <p:nvSpPr>
          <p:cNvPr id="5" name="Titel 1"/>
          <p:cNvSpPr>
            <a:spLocks noGrp="1"/>
          </p:cNvSpPr>
          <p:nvPr>
            <p:ph type="ctrTitle"/>
          </p:nvPr>
        </p:nvSpPr>
        <p:spPr bwMode="auto">
          <a:xfrm>
            <a:off x="1523998" y="158259"/>
            <a:ext cx="9144000" cy="2387598"/>
          </a:xfrm>
        </p:spPr>
        <p:txBody>
          <a:bodyPr anchor="b">
            <a:normAutofit/>
          </a:bodyPr>
          <a:lstStyle>
            <a:lvl1pPr algn="ctr">
              <a:defRPr sz="6000"/>
            </a:lvl1pPr>
          </a:lstStyle>
          <a:p>
            <a:pPr>
              <a:defRPr/>
            </a:pPr>
            <a:r>
              <a:rPr lang="de-DE" dirty="0"/>
              <a:t>Einführung zum Studium </a:t>
            </a:r>
            <a:br>
              <a:rPr lang="de-DE" dirty="0"/>
            </a:br>
            <a:r>
              <a:rPr lang="de-DE" dirty="0"/>
              <a:t>BA </a:t>
            </a:r>
            <a:r>
              <a:rPr lang="de-DE" dirty="0" smtClean="0"/>
              <a:t>Sonderpädagogik </a:t>
            </a:r>
            <a:br>
              <a:rPr lang="de-DE" dirty="0" smtClean="0"/>
            </a:br>
            <a:r>
              <a:rPr lang="de-DE" sz="3200" dirty="0" smtClean="0"/>
              <a:t>(erarbeitet von dem Studenten Philipp Franz)</a:t>
            </a:r>
            <a:endParaRPr lang="de-DE" sz="3200" dirty="0"/>
          </a:p>
        </p:txBody>
      </p:sp>
      <p:pic>
        <p:nvPicPr>
          <p:cNvPr id="7" name="Grafik 6"/>
          <p:cNvPicPr>
            <a:picLocks noChangeAspect="1"/>
          </p:cNvPicPr>
          <p:nvPr/>
        </p:nvPicPr>
        <p:blipFill>
          <a:blip r:embed="rId3"/>
          <a:stretch/>
        </p:blipFill>
        <p:spPr bwMode="auto">
          <a:xfrm>
            <a:off x="10337307" y="3172"/>
            <a:ext cx="1870377" cy="538440"/>
          </a:xfrm>
          <a:prstGeom prst="rect">
            <a:avLst/>
          </a:prstGeom>
        </p:spPr>
      </p:pic>
      <p:pic>
        <p:nvPicPr>
          <p:cNvPr id="2" name="Grafik 1" descr="Lehrstühle - Institut für Sonderpädagogik"/>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5698" y="2677417"/>
            <a:ext cx="5400600" cy="3598149"/>
          </a:xfrm>
          <a:prstGeom prst="rect">
            <a:avLst/>
          </a:prstGeom>
        </p:spPr>
      </p:pic>
      <p:sp>
        <p:nvSpPr>
          <p:cNvPr id="4" name="Fußzeilenplatzhalter 3"/>
          <p:cNvSpPr>
            <a:spLocks noGrp="1"/>
          </p:cNvSpPr>
          <p:nvPr>
            <p:ph type="ftr" sz="quarter" idx="11"/>
          </p:nvPr>
        </p:nvSpPr>
        <p:spPr>
          <a:xfrm>
            <a:off x="3287688" y="6356351"/>
            <a:ext cx="5400600" cy="313009"/>
          </a:xfrm>
        </p:spPr>
        <p:txBody>
          <a:bodyPr/>
          <a:lstStyle/>
          <a:p>
            <a:pPr>
              <a:defRPr/>
            </a:pPr>
            <a:r>
              <a:rPr lang="de-DE" dirty="0" smtClean="0"/>
              <a:t>Einführung zum Studium  BA Sonderpädagogik – Philipp Franz – </a:t>
            </a:r>
            <a:r>
              <a:rPr lang="de-DE" dirty="0" err="1" smtClean="0"/>
              <a:t>SoSe</a:t>
            </a:r>
            <a:r>
              <a:rPr lang="de-DE" dirty="0" smtClean="0"/>
              <a:t> 2022</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3. Kommunikations- und Organisationsräume im und ums Studium</a:t>
            </a:r>
            <a:endParaRPr sz="2600" b="1" dirty="0">
              <a:solidFill>
                <a:schemeClr val="accent1"/>
              </a:solidFill>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p:txBody>
          <a:bodyPr>
            <a:normAutofit/>
          </a:bodyPr>
          <a:lstStyle/>
          <a:p>
            <a:pPr>
              <a:defRPr/>
            </a:pPr>
            <a:r>
              <a:rPr lang="de-DE" sz="1900" dirty="0">
                <a:latin typeface="Arial" panose="020B0604020202020204" pitchFamily="34" charset="0"/>
                <a:cs typeface="Arial" panose="020B0604020202020204" pitchFamily="34" charset="0"/>
              </a:rPr>
              <a:t>WhatsApp Gruppe!</a:t>
            </a:r>
          </a:p>
          <a:p>
            <a:pPr marL="0" indent="0">
              <a:buNone/>
              <a:defRPr/>
            </a:pPr>
            <a:endParaRPr lang="de-DE" sz="1900" dirty="0">
              <a:latin typeface="Arial" panose="020B0604020202020204" pitchFamily="34" charset="0"/>
              <a:cs typeface="Arial" panose="020B0604020202020204" pitchFamily="34" charset="0"/>
            </a:endParaRPr>
          </a:p>
          <a:p>
            <a:pPr>
              <a:defRPr/>
            </a:pPr>
            <a:r>
              <a:rPr lang="de-DE" sz="1900" dirty="0">
                <a:latin typeface="Arial" panose="020B0604020202020204" pitchFamily="34" charset="0"/>
                <a:cs typeface="Arial" panose="020B0604020202020204" pitchFamily="34" charset="0"/>
              </a:rPr>
              <a:t>Facebook (</a:t>
            </a:r>
            <a:r>
              <a:rPr lang="de-DE" sz="1900" dirty="0">
                <a:latin typeface="Arial" panose="020B0604020202020204" pitchFamily="34" charset="0"/>
                <a:cs typeface="Arial" panose="020B0604020202020204" pitchFamily="34" charset="0"/>
                <a:hlinkClick r:id="rId3"/>
              </a:rPr>
              <a:t>https://www.facebook.com/Fachschaft.Sopaed.Hannover</a:t>
            </a:r>
            <a:r>
              <a:rPr lang="de-DE" sz="1900" dirty="0">
                <a:latin typeface="Arial" panose="020B0604020202020204" pitchFamily="34" charset="0"/>
                <a:cs typeface="Arial" panose="020B0604020202020204" pitchFamily="34" charset="0"/>
              </a:rPr>
              <a:t>)</a:t>
            </a: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Organisation von Partys, Workshop-Angebote, Veranstaltungen</a:t>
            </a:r>
          </a:p>
          <a:p>
            <a:pPr marL="0" indent="0">
              <a:buNone/>
              <a:defRPr/>
            </a:pPr>
            <a:endParaRPr lang="de-DE" sz="1900" dirty="0">
              <a:latin typeface="Arial" panose="020B0604020202020204" pitchFamily="34" charset="0"/>
              <a:cs typeface="Arial" panose="020B0604020202020204" pitchFamily="34" charset="0"/>
            </a:endParaRPr>
          </a:p>
          <a:p>
            <a:pPr>
              <a:defRPr/>
            </a:pPr>
            <a:r>
              <a:rPr lang="de-DE" sz="1900" dirty="0">
                <a:latin typeface="Arial" panose="020B0604020202020204" pitchFamily="34" charset="0"/>
                <a:cs typeface="Arial" panose="020B0604020202020204" pitchFamily="34" charset="0"/>
              </a:rPr>
              <a:t>Studiengruppen in </a:t>
            </a:r>
            <a:r>
              <a:rPr lang="de-DE" sz="1900" dirty="0" err="1">
                <a:latin typeface="Arial" panose="020B0604020202020204" pitchFamily="34" charset="0"/>
                <a:cs typeface="Arial" panose="020B0604020202020204" pitchFamily="34" charset="0"/>
              </a:rPr>
              <a:t>Studip</a:t>
            </a:r>
            <a:r>
              <a:rPr lang="de-DE" sz="1900" dirty="0">
                <a:latin typeface="Arial" panose="020B0604020202020204" pitchFamily="34" charset="0"/>
                <a:cs typeface="Arial" panose="020B0604020202020204" pitchFamily="34" charset="0"/>
              </a:rPr>
              <a:t> (zu finden unter „Veranstaltungen“)</a:t>
            </a:r>
          </a:p>
          <a:p>
            <a:pPr>
              <a:defRPr/>
            </a:pPr>
            <a:endParaRPr lang="de-DE" sz="1900" dirty="0">
              <a:latin typeface="Arial" panose="020B0604020202020204" pitchFamily="34" charset="0"/>
              <a:cs typeface="Arial" panose="020B0604020202020204" pitchFamily="34" charset="0"/>
            </a:endParaRPr>
          </a:p>
          <a:p>
            <a:pPr>
              <a:defRPr/>
            </a:pPr>
            <a:r>
              <a:rPr lang="de-DE" sz="1900" dirty="0">
                <a:latin typeface="Arial" panose="020B0604020202020204" pitchFamily="34" charset="0"/>
                <a:cs typeface="Arial" panose="020B0604020202020204" pitchFamily="34" charset="0"/>
              </a:rPr>
              <a:t>Engagement in der Fachschaft Sonderpädagogik (</a:t>
            </a:r>
            <a:r>
              <a:rPr lang="de-DE" sz="1900" dirty="0">
                <a:latin typeface="Arial" panose="020B0604020202020204" pitchFamily="34" charset="0"/>
                <a:cs typeface="Arial" panose="020B0604020202020204" pitchFamily="34" charset="0"/>
                <a:hlinkClick r:id="rId4"/>
              </a:rPr>
              <a:t>https://www.ifs.uni-hannover.de/de/institut/fachschaft-sonderpaedagogik/</a:t>
            </a:r>
            <a:r>
              <a:rPr lang="de-DE" sz="1900" dirty="0">
                <a:latin typeface="Arial" panose="020B0604020202020204" pitchFamily="34" charset="0"/>
                <a:cs typeface="Arial" panose="020B0604020202020204" pitchFamily="34" charset="0"/>
              </a:rPr>
              <a:t>)</a:t>
            </a:r>
          </a:p>
          <a:p>
            <a:pPr>
              <a:defRPr/>
            </a:pPr>
            <a:endParaRPr lang="de-DE" sz="1900" dirty="0">
              <a:latin typeface="Arial" panose="020B0604020202020204" pitchFamily="34" charset="0"/>
              <a:cs typeface="Arial" panose="020B0604020202020204" pitchFamily="34" charset="0"/>
            </a:endParaRPr>
          </a:p>
          <a:p>
            <a:pPr>
              <a:defRPr/>
            </a:pPr>
            <a:r>
              <a:rPr lang="de-DE" sz="1900" dirty="0">
                <a:latin typeface="Arial" panose="020B0604020202020204" pitchFamily="34" charset="0"/>
                <a:cs typeface="Arial" panose="020B0604020202020204" pitchFamily="34" charset="0"/>
              </a:rPr>
              <a:t>Engagement im AStA (</a:t>
            </a:r>
            <a:r>
              <a:rPr lang="de-DE" sz="1900" dirty="0">
                <a:latin typeface="Arial" panose="020B0604020202020204" pitchFamily="34" charset="0"/>
                <a:cs typeface="Arial" panose="020B0604020202020204" pitchFamily="34" charset="0"/>
                <a:hlinkClick r:id="rId5"/>
              </a:rPr>
              <a:t>https://www.asta-hannover.de/</a:t>
            </a:r>
            <a:r>
              <a:rPr lang="de-DE" sz="1900" dirty="0">
                <a:latin typeface="Arial" panose="020B0604020202020204" pitchFamily="34" charset="0"/>
                <a:cs typeface="Arial" panose="020B0604020202020204" pitchFamily="34" charset="0"/>
              </a:rPr>
              <a:t>)</a:t>
            </a:r>
          </a:p>
          <a:p>
            <a:pPr marL="0" indent="0">
              <a:buNone/>
              <a:defRPr/>
            </a:pPr>
            <a:endParaRPr sz="2000" dirty="0"/>
          </a:p>
        </p:txBody>
      </p:sp>
      <p:pic>
        <p:nvPicPr>
          <p:cNvPr id="6" name="Grafik 5"/>
          <p:cNvPicPr>
            <a:picLocks noChangeAspect="1"/>
          </p:cNvPicPr>
          <p:nvPr/>
        </p:nvPicPr>
        <p:blipFill>
          <a:blip r:embed="rId6"/>
          <a:stretch/>
        </p:blipFill>
        <p:spPr bwMode="auto">
          <a:xfrm>
            <a:off x="10337308" y="3173"/>
            <a:ext cx="1870378" cy="538441"/>
          </a:xfrm>
          <a:prstGeom prst="rect">
            <a:avLst/>
          </a:prstGeom>
        </p:spPr>
      </p:pic>
      <p:pic>
        <p:nvPicPr>
          <p:cNvPr id="3" name="Grafik 2">
            <a:extLst>
              <a:ext uri="{FF2B5EF4-FFF2-40B4-BE49-F238E27FC236}">
                <a16:creationId xmlns:a16="http://schemas.microsoft.com/office/drawing/2014/main" id="{6DE85A61-6242-DD81-82B0-AA1E2A04211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93318" y="1282171"/>
            <a:ext cx="2153959" cy="1797000"/>
          </a:xfrm>
          <a:prstGeom prst="rect">
            <a:avLst/>
          </a:prstGeom>
        </p:spPr>
      </p:pic>
      <p:sp>
        <p:nvSpPr>
          <p:cNvPr id="8" name="Textfeld 7">
            <a:extLst>
              <a:ext uri="{FF2B5EF4-FFF2-40B4-BE49-F238E27FC236}">
                <a16:creationId xmlns:a16="http://schemas.microsoft.com/office/drawing/2014/main" id="{74E228E6-8F45-C355-627E-1C830833705B}"/>
              </a:ext>
            </a:extLst>
          </p:cNvPr>
          <p:cNvSpPr txBox="1"/>
          <p:nvPr/>
        </p:nvSpPr>
        <p:spPr bwMode="auto">
          <a:xfrm>
            <a:off x="10059045" y="2817561"/>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3255916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Kommunikations- und Organisationsräume im und ums Studium</a:t>
            </a:r>
            <a:endParaRPr sz="2600" b="1" dirty="0">
              <a:solidFill>
                <a:schemeClr val="accent1"/>
              </a:solidFill>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p:txBody>
          <a:bodyPr>
            <a:normAutofit/>
          </a:bodyPr>
          <a:lstStyle/>
          <a:p>
            <a:pPr>
              <a:defRPr/>
            </a:pPr>
            <a:r>
              <a:rPr lang="de-DE" sz="1900" dirty="0">
                <a:latin typeface="Arial" panose="020B0604020202020204" pitchFamily="34" charset="0"/>
                <a:cs typeface="Arial" panose="020B0604020202020204" pitchFamily="34" charset="0"/>
              </a:rPr>
              <a:t>Hochschulsport-Programm (</a:t>
            </a:r>
            <a:r>
              <a:rPr lang="de-DE" sz="1900" dirty="0">
                <a:latin typeface="Arial" panose="020B0604020202020204" pitchFamily="34" charset="0"/>
                <a:cs typeface="Arial" panose="020B0604020202020204" pitchFamily="34" charset="0"/>
                <a:hlinkClick r:id="rId3"/>
              </a:rPr>
              <a:t>https://www.hochschulsport-hannover.de/</a:t>
            </a:r>
            <a:r>
              <a:rPr lang="de-DE" sz="1900" dirty="0">
                <a:latin typeface="Arial" panose="020B0604020202020204" pitchFamily="34" charset="0"/>
                <a:cs typeface="Arial" panose="020B0604020202020204" pitchFamily="34" charset="0"/>
              </a:rPr>
              <a:t>)</a:t>
            </a: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Verschiedenste Sportarten, wie Fitness (Cross-Fit), Turnen/Tanzen, Fußball, Capoeira…</a:t>
            </a:r>
          </a:p>
          <a:p>
            <a:pPr marL="0" indent="0">
              <a:buNone/>
              <a:defRPr/>
            </a:pPr>
            <a:r>
              <a:rPr lang="de-DE" sz="1900" dirty="0" smtClean="0">
                <a:latin typeface="Arial" panose="020B0604020202020204" pitchFamily="34" charset="0"/>
                <a:cs typeface="Arial" panose="020B0604020202020204" pitchFamily="34" charset="0"/>
              </a:rPr>
              <a:t>(</a:t>
            </a:r>
            <a:r>
              <a:rPr lang="de-DE" sz="1900" dirty="0">
                <a:latin typeface="Arial" panose="020B0604020202020204" pitchFamily="34" charset="0"/>
                <a:cs typeface="Arial" panose="020B0604020202020204" pitchFamily="34" charset="0"/>
                <a:hlinkClick r:id="rId4"/>
              </a:rPr>
              <a:t>https://db.zfh.uni-hannover.de/angebote/Sommersemester_2022/index.html</a:t>
            </a:r>
            <a:endParaRPr lang="de-DE" sz="1900" dirty="0">
              <a:latin typeface="Arial" panose="020B0604020202020204" pitchFamily="34" charset="0"/>
              <a:cs typeface="Arial" panose="020B0604020202020204" pitchFamily="34" charset="0"/>
            </a:endParaRP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Zusatzkosten für Semestercard (12€) bzw. </a:t>
            </a:r>
            <a:r>
              <a:rPr lang="de-DE" sz="1900" dirty="0" err="1">
                <a:latin typeface="Arial" panose="020B0604020202020204" pitchFamily="34" charset="0"/>
                <a:cs typeface="Arial" panose="020B0604020202020204" pitchFamily="34" charset="0"/>
              </a:rPr>
              <a:t>FitCard</a:t>
            </a:r>
            <a:r>
              <a:rPr lang="de-DE" sz="1900" dirty="0">
                <a:latin typeface="Arial" panose="020B0604020202020204" pitchFamily="34" charset="0"/>
                <a:cs typeface="Arial" panose="020B0604020202020204" pitchFamily="34" charset="0"/>
              </a:rPr>
              <a:t> (Abo)</a:t>
            </a: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Spezielle Sportangebote: Campusliga und Hochschulsportfest</a:t>
            </a:r>
          </a:p>
          <a:p>
            <a:pPr>
              <a:buFont typeface="Wingdings" panose="05000000000000000000" pitchFamily="2" charset="2"/>
              <a:buChar char="Ø"/>
              <a:defRPr/>
            </a:pPr>
            <a:endParaRPr lang="de-DE" sz="1900" dirty="0">
              <a:latin typeface="Arial" panose="020B0604020202020204" pitchFamily="34" charset="0"/>
              <a:cs typeface="Arial" panose="020B0604020202020204" pitchFamily="34" charset="0"/>
            </a:endParaRP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Auch interessant: Inklusiver Sport (</a:t>
            </a:r>
            <a:r>
              <a:rPr lang="de-DE" sz="1900" dirty="0">
                <a:latin typeface="Arial" panose="020B0604020202020204" pitchFamily="34" charset="0"/>
                <a:cs typeface="Arial" panose="020B0604020202020204" pitchFamily="34" charset="0"/>
                <a:hlinkClick r:id="rId5"/>
              </a:rPr>
              <a:t>https://www.hochschulsport-hannover.de/de/sportangebote/inklusiver-sport/</a:t>
            </a:r>
            <a:r>
              <a:rPr lang="de-DE" sz="1900" dirty="0">
                <a:latin typeface="Arial" panose="020B0604020202020204" pitchFamily="34" charset="0"/>
                <a:cs typeface="Arial" panose="020B0604020202020204" pitchFamily="34" charset="0"/>
              </a:rPr>
              <a:t>)</a:t>
            </a:r>
          </a:p>
          <a:p>
            <a:pPr>
              <a:buFont typeface="Wingdings" panose="05000000000000000000" pitchFamily="2" charset="2"/>
              <a:buChar char="Ø"/>
              <a:defRPr/>
            </a:pPr>
            <a:endParaRPr lang="de-DE" sz="19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Klatschmohn-Festival</a:t>
            </a:r>
          </a:p>
          <a:p>
            <a:pPr marL="0" indent="0">
              <a:buNone/>
              <a:defRPr/>
            </a:pPr>
            <a:endParaRPr lang="de-DE" sz="2000" dirty="0"/>
          </a:p>
          <a:p>
            <a:pPr marL="0" indent="0">
              <a:buNone/>
              <a:defRPr/>
            </a:pPr>
            <a:endParaRPr sz="2000" dirty="0"/>
          </a:p>
        </p:txBody>
      </p:sp>
      <p:pic>
        <p:nvPicPr>
          <p:cNvPr id="6" name="Grafik 5"/>
          <p:cNvPicPr>
            <a:picLocks noChangeAspect="1"/>
          </p:cNvPicPr>
          <p:nvPr/>
        </p:nvPicPr>
        <p:blipFill>
          <a:blip r:embed="rId6"/>
          <a:stretch/>
        </p:blipFill>
        <p:spPr bwMode="auto">
          <a:xfrm>
            <a:off x="10337308" y="3173"/>
            <a:ext cx="1870378" cy="538441"/>
          </a:xfrm>
          <a:prstGeom prst="rect">
            <a:avLst/>
          </a:prstGeom>
        </p:spPr>
      </p:pic>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2630711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Kommunikations- und Organisationsräume im und ums Studium</a:t>
            </a:r>
            <a:endParaRPr sz="2600" b="1" dirty="0">
              <a:solidFill>
                <a:schemeClr val="accent1"/>
              </a:solidFill>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p:txBody>
          <a:bodyPr/>
          <a:lstStyle/>
          <a:p>
            <a:pPr>
              <a:defRPr/>
            </a:pPr>
            <a:r>
              <a:rPr lang="de-DE" sz="2000" dirty="0">
                <a:latin typeface="Arial" panose="020B0604020202020204" pitchFamily="34" charset="0"/>
                <a:cs typeface="Arial" panose="020B0604020202020204" pitchFamily="34" charset="0"/>
              </a:rPr>
              <a:t>kostenlose Sprachkurse </a:t>
            </a:r>
            <a:endParaRPr lang="de-DE" sz="2000" dirty="0" smtClean="0">
              <a:latin typeface="Arial" panose="020B0604020202020204" pitchFamily="34" charset="0"/>
              <a:cs typeface="Arial" panose="020B0604020202020204" pitchFamily="34" charset="0"/>
            </a:endParaRPr>
          </a:p>
          <a:p>
            <a:pPr marL="0" indent="0">
              <a:buNone/>
              <a:defRPr/>
            </a:pPr>
            <a:r>
              <a:rPr lang="de-DE" sz="2000" dirty="0" smtClean="0">
                <a:latin typeface="Arial" panose="020B0604020202020204" pitchFamily="34" charset="0"/>
                <a:cs typeface="Arial" panose="020B0604020202020204" pitchFamily="34" charset="0"/>
              </a:rPr>
              <a:t>(</a:t>
            </a:r>
            <a:r>
              <a:rPr lang="de-DE" sz="2000" dirty="0">
                <a:latin typeface="Arial" panose="020B0604020202020204" pitchFamily="34" charset="0"/>
                <a:cs typeface="Arial" panose="020B0604020202020204" pitchFamily="34" charset="0"/>
                <a:hlinkClick r:id="rId3"/>
              </a:rPr>
              <a:t>https://www.llc.uni-hannover.de/de/leibniz-language-centre/news-und-veranstaltungen</a:t>
            </a:r>
            <a:r>
              <a:rPr lang="de-DE" sz="2000" dirty="0" smtClean="0">
                <a:latin typeface="Arial" panose="020B0604020202020204" pitchFamily="34" charset="0"/>
                <a:cs typeface="Arial" panose="020B0604020202020204" pitchFamily="34" charset="0"/>
                <a:hlinkClick r:id="rId3"/>
              </a:rPr>
              <a:t>/</a:t>
            </a:r>
            <a:r>
              <a:rPr lang="de-DE" sz="2000" dirty="0" smtClean="0">
                <a:latin typeface="Arial" panose="020B0604020202020204" pitchFamily="34" charset="0"/>
                <a:cs typeface="Arial" panose="020B0604020202020204" pitchFamily="34" charset="0"/>
              </a:rPr>
              <a:t>)</a:t>
            </a:r>
          </a:p>
          <a:p>
            <a:pPr marL="0" indent="0">
              <a:buNone/>
              <a:defRPr/>
            </a:pPr>
            <a:endParaRPr lang="de-DE" sz="2000" dirty="0">
              <a:latin typeface="Arial" panose="020B0604020202020204" pitchFamily="34" charset="0"/>
              <a:cs typeface="Arial" panose="020B0604020202020204" pitchFamily="34" charset="0"/>
            </a:endParaRPr>
          </a:p>
          <a:p>
            <a:pPr>
              <a:buFont typeface="Wingdings" panose="05000000000000000000" pitchFamily="2" charset="2"/>
              <a:buChar char="Ø"/>
              <a:defRPr/>
            </a:pPr>
            <a:r>
              <a:rPr lang="de-DE" sz="2000" dirty="0">
                <a:latin typeface="Arial" panose="020B0604020202020204" pitchFamily="34" charset="0"/>
                <a:cs typeface="Arial" panose="020B0604020202020204" pitchFamily="34" charset="0"/>
              </a:rPr>
              <a:t>Besonders interessant </a:t>
            </a:r>
            <a:r>
              <a:rPr lang="de-DE" sz="2000" dirty="0" smtClean="0">
                <a:latin typeface="Arial" panose="020B0604020202020204" pitchFamily="34" charset="0"/>
                <a:cs typeface="Arial" panose="020B0604020202020204" pitchFamily="34" charset="0"/>
              </a:rPr>
              <a:t>für </a:t>
            </a:r>
            <a:r>
              <a:rPr lang="de-DE" sz="2000" dirty="0" err="1" smtClean="0">
                <a:latin typeface="Arial" panose="020B0604020202020204" pitchFamily="34" charset="0"/>
                <a:cs typeface="Arial" panose="020B0604020202020204" pitchFamily="34" charset="0"/>
              </a:rPr>
              <a:t>Sonderpädagog</a:t>
            </a:r>
            <a:r>
              <a:rPr lang="de-DE" sz="2000" dirty="0" smtClean="0">
                <a:latin typeface="Arial" panose="020B0604020202020204" pitchFamily="34" charset="0"/>
                <a:cs typeface="Arial" panose="020B0604020202020204" pitchFamily="34" charset="0"/>
              </a:rPr>
              <a:t>*innen: </a:t>
            </a:r>
            <a:r>
              <a:rPr lang="de-DE" sz="2000" dirty="0">
                <a:latin typeface="Arial" panose="020B0604020202020204" pitchFamily="34" charset="0"/>
                <a:cs typeface="Arial" panose="020B0604020202020204" pitchFamily="34" charset="0"/>
              </a:rPr>
              <a:t>Deutsche Gebärdensprache</a:t>
            </a:r>
          </a:p>
          <a:p>
            <a:pPr>
              <a:buFont typeface="Wingdings" panose="05000000000000000000" pitchFamily="2" charset="2"/>
              <a:buChar char="Ø"/>
              <a:defRPr/>
            </a:pPr>
            <a:endParaRPr lang="de-DE" sz="2000" dirty="0"/>
          </a:p>
          <a:p>
            <a:pPr marL="0" indent="0">
              <a:buNone/>
              <a:defRPr/>
            </a:pPr>
            <a:endParaRPr lang="de-DE" sz="2000" dirty="0"/>
          </a:p>
          <a:p>
            <a:pPr marL="0" indent="0">
              <a:buNone/>
              <a:defRPr/>
            </a:pPr>
            <a:endParaRPr sz="2000" dirty="0"/>
          </a:p>
        </p:txBody>
      </p:sp>
      <p:pic>
        <p:nvPicPr>
          <p:cNvPr id="6" name="Grafik 5"/>
          <p:cNvPicPr>
            <a:picLocks noChangeAspect="1"/>
          </p:cNvPicPr>
          <p:nvPr/>
        </p:nvPicPr>
        <p:blipFill>
          <a:blip r:embed="rId4"/>
          <a:stretch/>
        </p:blipFill>
        <p:spPr bwMode="auto">
          <a:xfrm>
            <a:off x="10337308" y="3173"/>
            <a:ext cx="1870378" cy="538441"/>
          </a:xfrm>
          <a:prstGeom prst="rect">
            <a:avLst/>
          </a:prstGeom>
        </p:spPr>
      </p:pic>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3957328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4. Literaturbeschaffung</a:t>
            </a:r>
            <a:endParaRPr sz="2600" b="1" dirty="0">
              <a:solidFill>
                <a:schemeClr val="accent1"/>
              </a:solidFill>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a:xfrm>
            <a:off x="838200" y="1825625"/>
            <a:ext cx="9146232" cy="4351338"/>
          </a:xfrm>
        </p:spPr>
        <p:txBody>
          <a:bodyPr>
            <a:normAutofit fontScale="92500"/>
          </a:bodyPr>
          <a:lstStyle/>
          <a:p>
            <a:pPr>
              <a:buFont typeface="Arial" panose="020B0604020202020204" pitchFamily="34" charset="0"/>
              <a:buChar char="•"/>
              <a:defRPr/>
            </a:pPr>
            <a:r>
              <a:rPr lang="de-DE" sz="1900" b="1" dirty="0">
                <a:latin typeface="Arial" panose="020B0604020202020204" pitchFamily="34" charset="0"/>
                <a:cs typeface="Arial" panose="020B0604020202020204" pitchFamily="34" charset="0"/>
              </a:rPr>
              <a:t>Alle</a:t>
            </a:r>
            <a:r>
              <a:rPr lang="de-DE" sz="1900" dirty="0">
                <a:latin typeface="Arial" panose="020B0604020202020204" pitchFamily="34" charset="0"/>
                <a:cs typeface="Arial" panose="020B0604020202020204" pitchFamily="34" charset="0"/>
              </a:rPr>
              <a:t> Standorte der HOBSY (</a:t>
            </a:r>
            <a:r>
              <a:rPr lang="de-DE" sz="1900" dirty="0">
                <a:latin typeface="Arial" panose="020B0604020202020204" pitchFamily="34" charset="0"/>
                <a:cs typeface="Arial" panose="020B0604020202020204" pitchFamily="34" charset="0"/>
                <a:hlinkClick r:id="rId3"/>
              </a:rPr>
              <a:t>https://www.hobsy.de/</a:t>
            </a:r>
            <a:r>
              <a:rPr lang="de-DE" sz="1900" dirty="0">
                <a:latin typeface="Arial" panose="020B0604020202020204" pitchFamily="34" charset="0"/>
                <a:cs typeface="Arial" panose="020B0604020202020204" pitchFamily="34" charset="0"/>
              </a:rPr>
              <a:t>)</a:t>
            </a: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Vielleicht interessant: Teilbibliothek Diakonie, Gesundheit und Soziales in Kleefeld</a:t>
            </a:r>
          </a:p>
          <a:p>
            <a:pPr>
              <a:buFont typeface="Wingdings" panose="05000000000000000000" pitchFamily="2" charset="2"/>
              <a:buChar char="Ø"/>
              <a:defRPr/>
            </a:pPr>
            <a:endParaRPr lang="de-DE" sz="19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Semesterapparate im 5. Stock (Erziehungswissenschaften</a:t>
            </a:r>
            <a:r>
              <a:rPr lang="de-DE" sz="1900" dirty="0" smtClean="0">
                <a:latin typeface="Arial" panose="020B0604020202020204" pitchFamily="34" charset="0"/>
                <a:cs typeface="Arial" panose="020B0604020202020204" pitchFamily="34" charset="0"/>
              </a:rPr>
              <a:t>), TIB, Conti-Campus</a:t>
            </a:r>
            <a:endParaRPr lang="de-DE" sz="1900" dirty="0">
              <a:latin typeface="Arial" panose="020B0604020202020204" pitchFamily="34" charset="0"/>
              <a:cs typeface="Arial" panose="020B0604020202020204" pitchFamily="34" charset="0"/>
            </a:endParaRPr>
          </a:p>
          <a:p>
            <a:pPr>
              <a:buFont typeface="Arial" panose="020B0604020202020204" pitchFamily="34" charset="0"/>
              <a:buChar char="•"/>
              <a:defRPr/>
            </a:pPr>
            <a:endParaRPr lang="de-DE" sz="19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Online Suchtools, wie TIB-Katalog, Google Scholar, </a:t>
            </a:r>
            <a:r>
              <a:rPr lang="de-DE" sz="1900" dirty="0" err="1">
                <a:latin typeface="Arial" panose="020B0604020202020204" pitchFamily="34" charset="0"/>
                <a:cs typeface="Arial" panose="020B0604020202020204" pitchFamily="34" charset="0"/>
              </a:rPr>
              <a:t>Researchgate</a:t>
            </a:r>
            <a:r>
              <a:rPr lang="de-DE" sz="1900" dirty="0">
                <a:latin typeface="Arial" panose="020B0604020202020204" pitchFamily="34" charset="0"/>
                <a:cs typeface="Arial" panose="020B0604020202020204" pitchFamily="34" charset="0"/>
              </a:rPr>
              <a:t> und </a:t>
            </a:r>
            <a:r>
              <a:rPr lang="de-DE" sz="1900" dirty="0" err="1">
                <a:latin typeface="Arial" panose="020B0604020202020204" pitchFamily="34" charset="0"/>
                <a:cs typeface="Arial" panose="020B0604020202020204" pitchFamily="34" charset="0"/>
              </a:rPr>
              <a:t>SpringerLink</a:t>
            </a:r>
            <a:endParaRPr lang="de-DE" sz="1900" dirty="0">
              <a:latin typeface="Arial" panose="020B0604020202020204" pitchFamily="34" charset="0"/>
              <a:cs typeface="Arial" panose="020B0604020202020204" pitchFamily="34" charset="0"/>
            </a:endParaRPr>
          </a:p>
          <a:p>
            <a:pPr>
              <a:buFont typeface="Arial" panose="020B0604020202020204" pitchFamily="34" charset="0"/>
              <a:buChar char="•"/>
              <a:defRPr/>
            </a:pPr>
            <a:endParaRPr lang="de-DE" sz="1900" dirty="0">
              <a:latin typeface="Arial" panose="020B0604020202020204" pitchFamily="34" charset="0"/>
              <a:cs typeface="Arial" panose="020B0604020202020204" pitchFamily="34" charset="0"/>
            </a:endParaRPr>
          </a:p>
          <a:p>
            <a:pPr>
              <a:defRPr/>
            </a:pPr>
            <a:r>
              <a:rPr lang="de-DE" sz="1900" dirty="0">
                <a:latin typeface="Arial" panose="020B0604020202020204" pitchFamily="34" charset="0"/>
                <a:cs typeface="Arial" panose="020B0604020202020204" pitchFamily="34" charset="0"/>
              </a:rPr>
              <a:t>Unbedingt Cisco </a:t>
            </a:r>
            <a:r>
              <a:rPr lang="de-DE" sz="1900" dirty="0" err="1">
                <a:latin typeface="Arial" panose="020B0604020202020204" pitchFamily="34" charset="0"/>
                <a:cs typeface="Arial" panose="020B0604020202020204" pitchFamily="34" charset="0"/>
              </a:rPr>
              <a:t>AnnyConnect</a:t>
            </a:r>
            <a:r>
              <a:rPr lang="de-DE" sz="1900" dirty="0">
                <a:latin typeface="Arial" panose="020B0604020202020204" pitchFamily="34" charset="0"/>
                <a:cs typeface="Arial" panose="020B0604020202020204" pitchFamily="34" charset="0"/>
              </a:rPr>
              <a:t> VPN-Client der Uni </a:t>
            </a:r>
            <a:r>
              <a:rPr lang="de-DE" sz="1900" dirty="0" smtClean="0">
                <a:latin typeface="Arial" panose="020B0604020202020204" pitchFamily="34" charset="0"/>
                <a:cs typeface="Arial" panose="020B0604020202020204" pitchFamily="34" charset="0"/>
              </a:rPr>
              <a:t>nutzen,</a:t>
            </a:r>
            <a:r>
              <a:rPr lang="de-DE" dirty="0"/>
              <a:t> </a:t>
            </a:r>
            <a:r>
              <a:rPr lang="de-DE" sz="1900" dirty="0">
                <a:latin typeface="Arial" panose="020B0604020202020204" pitchFamily="34" charset="0"/>
                <a:cs typeface="Arial" panose="020B0604020202020204" pitchFamily="34" charset="0"/>
              </a:rPr>
              <a:t>um </a:t>
            </a:r>
            <a:r>
              <a:rPr lang="de-DE" sz="1900" dirty="0">
                <a:latin typeface="Arial" panose="020B0604020202020204" pitchFamily="34" charset="0"/>
                <a:cs typeface="Arial" panose="020B0604020202020204" pitchFamily="34" charset="0"/>
              </a:rPr>
              <a:t>Zugang zum Universitätsnetzwerk der LUH zu erlangen und Zugriff auf digitale Literatur zu erhalten (z.B. bei </a:t>
            </a:r>
            <a:r>
              <a:rPr lang="de-DE" sz="1900" dirty="0" err="1">
                <a:latin typeface="Arial" panose="020B0604020202020204" pitchFamily="34" charset="0"/>
                <a:cs typeface="Arial" panose="020B0604020202020204" pitchFamily="34" charset="0"/>
              </a:rPr>
              <a:t>SpringerLink</a:t>
            </a:r>
            <a:r>
              <a:rPr lang="de-DE" sz="1900" dirty="0">
                <a:latin typeface="Arial" panose="020B0604020202020204" pitchFamily="34" charset="0"/>
                <a:cs typeface="Arial" panose="020B0604020202020204" pitchFamily="34" charset="0"/>
              </a:rPr>
              <a:t>, digitale Literatur Bibliothekskatalog TIB)</a:t>
            </a:r>
            <a:r>
              <a:rPr lang="de-DE" sz="1900" dirty="0">
                <a:latin typeface="Arial" panose="020B0604020202020204" pitchFamily="34" charset="0"/>
                <a:cs typeface="Arial" panose="020B0604020202020204" pitchFamily="34" charset="0"/>
              </a:rPr>
              <a:t>!</a:t>
            </a:r>
            <a:endParaRPr lang="de-DE" sz="1900" dirty="0">
              <a:latin typeface="Arial" panose="020B0604020202020204" pitchFamily="34" charset="0"/>
              <a:cs typeface="Arial" panose="020B0604020202020204" pitchFamily="34" charset="0"/>
            </a:endParaRPr>
          </a:p>
          <a:p>
            <a:pPr marL="0" indent="0">
              <a:buNone/>
              <a:defRPr/>
            </a:pPr>
            <a:r>
              <a:rPr lang="de-DE" sz="1900" dirty="0" smtClean="0">
                <a:latin typeface="Arial" panose="020B0604020202020204" pitchFamily="34" charset="0"/>
                <a:cs typeface="Arial" panose="020B0604020202020204" pitchFamily="34" charset="0"/>
                <a:hlinkClick r:id="rId4"/>
              </a:rPr>
              <a:t>https</a:t>
            </a:r>
            <a:r>
              <a:rPr lang="de-DE" sz="1900" dirty="0">
                <a:latin typeface="Arial" panose="020B0604020202020204" pitchFamily="34" charset="0"/>
                <a:cs typeface="Arial" panose="020B0604020202020204" pitchFamily="34" charset="0"/>
                <a:hlinkClick r:id="rId4"/>
              </a:rPr>
              <a:t>://www.luis.uni-hannover.de/de/services/kommunikation/netz/angebote-im-service-netz/vpn-dienst/</a:t>
            </a:r>
            <a:r>
              <a:rPr lang="de-DE" sz="1900" dirty="0">
                <a:latin typeface="Arial" panose="020B0604020202020204" pitchFamily="34" charset="0"/>
                <a:cs typeface="Arial" panose="020B0604020202020204" pitchFamily="34" charset="0"/>
              </a:rPr>
              <a:t>)</a:t>
            </a:r>
          </a:p>
          <a:p>
            <a:pPr marL="0" indent="0">
              <a:buNone/>
              <a:defRPr/>
            </a:pPr>
            <a:endParaRPr lang="de-DE" sz="2000" dirty="0"/>
          </a:p>
          <a:p>
            <a:pPr marL="0" indent="0">
              <a:buNone/>
              <a:defRPr/>
            </a:pPr>
            <a:endParaRPr sz="2000" dirty="0"/>
          </a:p>
        </p:txBody>
      </p:sp>
      <p:pic>
        <p:nvPicPr>
          <p:cNvPr id="6" name="Grafik 5"/>
          <p:cNvPicPr>
            <a:picLocks noChangeAspect="1"/>
          </p:cNvPicPr>
          <p:nvPr/>
        </p:nvPicPr>
        <p:blipFill>
          <a:blip r:embed="rId5"/>
          <a:stretch/>
        </p:blipFill>
        <p:spPr bwMode="auto">
          <a:xfrm>
            <a:off x="10337308" y="3173"/>
            <a:ext cx="1870378" cy="538441"/>
          </a:xfrm>
          <a:prstGeom prst="rect">
            <a:avLst/>
          </a:prstGeom>
        </p:spPr>
      </p:pic>
      <p:pic>
        <p:nvPicPr>
          <p:cNvPr id="3" name="Grafik 2" descr="Ein Bild, das Text, ClipArt enthält.&#10;&#10;Automatisch generierte Beschreibung">
            <a:extLst>
              <a:ext uri="{FF2B5EF4-FFF2-40B4-BE49-F238E27FC236}">
                <a16:creationId xmlns:a16="http://schemas.microsoft.com/office/drawing/2014/main" id="{DF9EC9F5-14B3-B292-952E-CB41070DA1C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9865417" y="665879"/>
            <a:ext cx="2326583" cy="1941016"/>
          </a:xfrm>
          <a:prstGeom prst="rect">
            <a:avLst/>
          </a:prstGeom>
        </p:spPr>
      </p:pic>
      <p:sp>
        <p:nvSpPr>
          <p:cNvPr id="8" name="Textfeld 7">
            <a:extLst>
              <a:ext uri="{FF2B5EF4-FFF2-40B4-BE49-F238E27FC236}">
                <a16:creationId xmlns:a16="http://schemas.microsoft.com/office/drawing/2014/main" id="{9046D174-824F-A348-1594-E930EF45C4C8}"/>
              </a:ext>
            </a:extLst>
          </p:cNvPr>
          <p:cNvSpPr txBox="1"/>
          <p:nvPr/>
        </p:nvSpPr>
        <p:spPr bwMode="auto">
          <a:xfrm>
            <a:off x="10132458" y="2627896"/>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590381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Literaturbeschaffung</a:t>
            </a:r>
            <a:endParaRPr sz="2600" b="1" dirty="0">
              <a:solidFill>
                <a:schemeClr val="accent1"/>
              </a:solidFill>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p:txBody>
          <a:bodyPr>
            <a:normAutofit/>
          </a:bodyPr>
          <a:lstStyle/>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Es ist möglich, der TIB Anschaffungen vorzuschlagen, bzw. über die TIB </a:t>
            </a:r>
          </a:p>
          <a:p>
            <a:pPr marL="0" indent="0">
              <a:buNone/>
              <a:defRPr/>
            </a:pPr>
            <a:r>
              <a:rPr lang="de-DE" sz="1900" dirty="0">
                <a:latin typeface="Arial" panose="020B0604020202020204" pitchFamily="34" charset="0"/>
                <a:cs typeface="Arial" panose="020B0604020202020204" pitchFamily="34" charset="0"/>
              </a:rPr>
              <a:t>   Literatur zu bestellen</a:t>
            </a:r>
          </a:p>
          <a:p>
            <a:pPr marL="0" indent="0">
              <a:buNone/>
              <a:defRPr/>
            </a:pPr>
            <a:endParaRPr lang="de-DE" sz="1900" dirty="0">
              <a:latin typeface="Arial" panose="020B0604020202020204" pitchFamily="34" charset="0"/>
              <a:cs typeface="Arial" panose="020B0604020202020204" pitchFamily="34" charset="0"/>
            </a:endParaRPr>
          </a:p>
          <a:p>
            <a:pPr marL="0" indent="0">
              <a:buNone/>
              <a:defRPr/>
            </a:pPr>
            <a:endParaRPr lang="de-DE" sz="2000" dirty="0"/>
          </a:p>
          <a:p>
            <a:pPr marL="0" indent="0">
              <a:buNone/>
              <a:defRPr/>
            </a:pPr>
            <a:endParaRPr sz="2000" dirty="0"/>
          </a:p>
        </p:txBody>
      </p:sp>
      <p:pic>
        <p:nvPicPr>
          <p:cNvPr id="6" name="Grafik 5"/>
          <p:cNvPicPr>
            <a:picLocks noChangeAspect="1"/>
          </p:cNvPicPr>
          <p:nvPr/>
        </p:nvPicPr>
        <p:blipFill>
          <a:blip r:embed="rId3"/>
          <a:stretch/>
        </p:blipFill>
        <p:spPr bwMode="auto">
          <a:xfrm>
            <a:off x="10337308" y="3173"/>
            <a:ext cx="1870378" cy="538441"/>
          </a:xfrm>
          <a:prstGeom prst="rect">
            <a:avLst/>
          </a:prstGeom>
        </p:spPr>
      </p:pic>
      <p:pic>
        <p:nvPicPr>
          <p:cNvPr id="3" name="Grafik 2" descr="Ein Bild, das Text, ClipArt enthält.&#10;&#10;Automatisch generierte Beschreibung">
            <a:extLst>
              <a:ext uri="{FF2B5EF4-FFF2-40B4-BE49-F238E27FC236}">
                <a16:creationId xmlns:a16="http://schemas.microsoft.com/office/drawing/2014/main" id="{DF9EC9F5-14B3-B292-952E-CB41070DA1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9865417" y="665879"/>
            <a:ext cx="2326583" cy="1941016"/>
          </a:xfrm>
          <a:prstGeom prst="rect">
            <a:avLst/>
          </a:prstGeom>
        </p:spPr>
      </p:pic>
      <p:sp>
        <p:nvSpPr>
          <p:cNvPr id="8" name="Textfeld 7">
            <a:extLst>
              <a:ext uri="{FF2B5EF4-FFF2-40B4-BE49-F238E27FC236}">
                <a16:creationId xmlns:a16="http://schemas.microsoft.com/office/drawing/2014/main" id="{9046D174-824F-A348-1594-E930EF45C4C8}"/>
              </a:ext>
            </a:extLst>
          </p:cNvPr>
          <p:cNvSpPr txBox="1"/>
          <p:nvPr/>
        </p:nvSpPr>
        <p:spPr bwMode="auto">
          <a:xfrm>
            <a:off x="10132458" y="2627896"/>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297992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5. Hausarbeiten und Prüfungsvorbereitung</a:t>
            </a:r>
          </a:p>
        </p:txBody>
      </p:sp>
      <p:sp>
        <p:nvSpPr>
          <p:cNvPr id="5" name="Inhaltsplatzhalter 2"/>
          <p:cNvSpPr>
            <a:spLocks noGrp="1"/>
          </p:cNvSpPr>
          <p:nvPr>
            <p:ph idx="1"/>
          </p:nvPr>
        </p:nvSpPr>
        <p:spPr bwMode="auto">
          <a:xfrm>
            <a:off x="838200" y="1825625"/>
            <a:ext cx="8858199" cy="4351338"/>
          </a:xfrm>
        </p:spPr>
        <p:txBody>
          <a:bodyPr>
            <a:normAutofit/>
          </a:bodyPr>
          <a:lstStyle/>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Wenn möglich, Kontakt zu höheren Semestern oder </a:t>
            </a:r>
            <a:r>
              <a:rPr lang="de-DE" sz="1900" dirty="0" err="1" smtClean="0">
                <a:latin typeface="Arial" panose="020B0604020202020204" pitchFamily="34" charset="0"/>
                <a:cs typeface="Arial" panose="020B0604020202020204" pitchFamily="34" charset="0"/>
              </a:rPr>
              <a:t>Kommiliton</a:t>
            </a:r>
            <a:r>
              <a:rPr lang="de-DE" sz="1900" dirty="0" smtClean="0">
                <a:latin typeface="Arial" panose="020B0604020202020204" pitchFamily="34" charset="0"/>
                <a:cs typeface="Arial" panose="020B0604020202020204" pitchFamily="34" charset="0"/>
              </a:rPr>
              <a:t>*innen aufnehmen, die </a:t>
            </a:r>
            <a:r>
              <a:rPr lang="de-DE" sz="1900" dirty="0">
                <a:latin typeface="Arial" panose="020B0604020202020204" pitchFamily="34" charset="0"/>
                <a:cs typeface="Arial" panose="020B0604020202020204" pitchFamily="34" charset="0"/>
              </a:rPr>
              <a:t>Klausuren schon geschrieben haben</a:t>
            </a:r>
          </a:p>
          <a:p>
            <a:pPr>
              <a:buFont typeface="Arial" panose="020B0604020202020204" pitchFamily="34" charset="0"/>
              <a:buChar char="•"/>
              <a:defRPr/>
            </a:pPr>
            <a:endParaRPr lang="de-DE" sz="19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Studiengruppen nutzen, bzw. zusammen lernen</a:t>
            </a:r>
          </a:p>
          <a:p>
            <a:pPr>
              <a:buFont typeface="Arial" panose="020B0604020202020204" pitchFamily="34" charset="0"/>
              <a:buChar char="•"/>
              <a:defRPr/>
            </a:pPr>
            <a:endParaRPr lang="de-DE" sz="1900" dirty="0">
              <a:latin typeface="Arial" panose="020B0604020202020204" pitchFamily="34" charset="0"/>
              <a:cs typeface="Arial" panose="020B0604020202020204" pitchFamily="34" charset="0"/>
            </a:endParaRPr>
          </a:p>
          <a:p>
            <a:pPr>
              <a:defRPr/>
            </a:pPr>
            <a:r>
              <a:rPr lang="de-DE" sz="1900" dirty="0">
                <a:latin typeface="Arial" panose="020B0604020202020204" pitchFamily="34" charset="0"/>
                <a:cs typeface="Arial" panose="020B0604020202020204" pitchFamily="34" charset="0"/>
              </a:rPr>
              <a:t>Dozierende im Zweifel immer kontaktieren (Verlängerung von Fristen…)</a:t>
            </a:r>
          </a:p>
          <a:p>
            <a:pPr marL="0" indent="0">
              <a:buNone/>
              <a:defRPr/>
            </a:pPr>
            <a:endParaRPr lang="de-DE" sz="19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Unbedingt Zweittermine wahrnehmen, falls die erste Klausur nicht bestanden wurde!</a:t>
            </a:r>
          </a:p>
          <a:p>
            <a:pPr>
              <a:buFont typeface="Arial" panose="020B0604020202020204" pitchFamily="34" charset="0"/>
              <a:buChar char="•"/>
              <a:defRPr/>
            </a:pPr>
            <a:endParaRPr lang="de-DE" sz="2000" dirty="0"/>
          </a:p>
          <a:p>
            <a:pPr>
              <a:buFont typeface="Arial" panose="020B0604020202020204" pitchFamily="34" charset="0"/>
              <a:buChar char="•"/>
              <a:defRPr/>
            </a:pPr>
            <a:endParaRPr lang="de-DE" sz="2000" dirty="0"/>
          </a:p>
          <a:p>
            <a:pPr>
              <a:buFont typeface="Arial" panose="020B0604020202020204" pitchFamily="34" charset="0"/>
              <a:buChar char="•"/>
              <a:defRPr/>
            </a:pPr>
            <a:endParaRPr lang="de-DE" sz="2000" dirty="0"/>
          </a:p>
        </p:txBody>
      </p:sp>
      <p:pic>
        <p:nvPicPr>
          <p:cNvPr id="6" name="Grafik 5"/>
          <p:cNvPicPr>
            <a:picLocks noChangeAspect="1"/>
          </p:cNvPicPr>
          <p:nvPr/>
        </p:nvPicPr>
        <p:blipFill>
          <a:blip r:embed="rId3"/>
          <a:stretch/>
        </p:blipFill>
        <p:spPr bwMode="auto">
          <a:xfrm>
            <a:off x="10337308" y="3173"/>
            <a:ext cx="1870378" cy="538441"/>
          </a:xfrm>
          <a:prstGeom prst="rect">
            <a:avLst/>
          </a:prstGeom>
        </p:spPr>
      </p:pic>
      <p:pic>
        <p:nvPicPr>
          <p:cNvPr id="3" name="Grafik 2" descr="(Kitzinger 2020)  ">
            <a:extLst>
              <a:ext uri="{FF2B5EF4-FFF2-40B4-BE49-F238E27FC236}">
                <a16:creationId xmlns:a16="http://schemas.microsoft.com/office/drawing/2014/main" id="{642EB206-376B-CBF7-6750-9683D35527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96400" y="696401"/>
            <a:ext cx="2259309" cy="1884891"/>
          </a:xfrm>
          <a:prstGeom prst="rect">
            <a:avLst/>
          </a:prstGeom>
        </p:spPr>
      </p:pic>
      <p:sp>
        <p:nvSpPr>
          <p:cNvPr id="8" name="Textfeld 7">
            <a:extLst>
              <a:ext uri="{FF2B5EF4-FFF2-40B4-BE49-F238E27FC236}">
                <a16:creationId xmlns:a16="http://schemas.microsoft.com/office/drawing/2014/main" id="{509A19D5-4E28-8FCF-E0BB-3FC54185FFDE}"/>
              </a:ext>
            </a:extLst>
          </p:cNvPr>
          <p:cNvSpPr txBox="1"/>
          <p:nvPr/>
        </p:nvSpPr>
        <p:spPr>
          <a:xfrm>
            <a:off x="9781938" y="2474469"/>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410141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Hausarbeiten und Prüfungsvorbereitung</a:t>
            </a:r>
          </a:p>
        </p:txBody>
      </p:sp>
      <p:sp>
        <p:nvSpPr>
          <p:cNvPr id="5" name="Inhaltsplatzhalter 2"/>
          <p:cNvSpPr>
            <a:spLocks noGrp="1"/>
          </p:cNvSpPr>
          <p:nvPr>
            <p:ph idx="1"/>
          </p:nvPr>
        </p:nvSpPr>
        <p:spPr bwMode="auto"/>
        <p:txBody>
          <a:bodyPr>
            <a:normAutofit lnSpcReduction="10000"/>
          </a:bodyPr>
          <a:lstStyle/>
          <a:p>
            <a:pPr>
              <a:buFont typeface="Arial" panose="020B0604020202020204" pitchFamily="34" charset="0"/>
              <a:buChar char="•"/>
              <a:defRPr/>
            </a:pPr>
            <a:r>
              <a:rPr lang="de-DE" sz="2000" dirty="0">
                <a:latin typeface="Arial" panose="020B0604020202020204" pitchFamily="34" charset="0"/>
                <a:cs typeface="Arial" panose="020B0604020202020204" pitchFamily="34" charset="0"/>
              </a:rPr>
              <a:t>Tipps zur Strukturierung der Arbeitszeit bei Hausarbeiten im Tutorium</a:t>
            </a:r>
          </a:p>
          <a:p>
            <a:pPr>
              <a:buFont typeface="Arial" panose="020B0604020202020204" pitchFamily="34" charset="0"/>
              <a:buChar char="•"/>
              <a:defRPr/>
            </a:pPr>
            <a:endParaRPr lang="de-DE" sz="20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de-DE" sz="2000" dirty="0">
                <a:latin typeface="Arial" panose="020B0604020202020204" pitchFamily="34" charset="0"/>
                <a:cs typeface="Arial" panose="020B0604020202020204" pitchFamily="34" charset="0"/>
                <a:sym typeface="Wingdings" panose="05000000000000000000" pitchFamily="2" charset="2"/>
              </a:rPr>
              <a:t>g</a:t>
            </a:r>
            <a:r>
              <a:rPr lang="de-DE" sz="2000" dirty="0" smtClean="0">
                <a:latin typeface="Arial" panose="020B0604020202020204" pitchFamily="34" charset="0"/>
                <a:cs typeface="Arial" panose="020B0604020202020204" pitchFamily="34" charset="0"/>
                <a:sym typeface="Wingdings" panose="05000000000000000000" pitchFamily="2" charset="2"/>
              </a:rPr>
              <a:t>ezieltes </a:t>
            </a:r>
            <a:r>
              <a:rPr lang="de-DE" sz="2000" dirty="0">
                <a:latin typeface="Arial" panose="020B0604020202020204" pitchFamily="34" charset="0"/>
                <a:cs typeface="Arial" panose="020B0604020202020204" pitchFamily="34" charset="0"/>
                <a:sym typeface="Wingdings" panose="05000000000000000000" pitchFamily="2" charset="2"/>
              </a:rPr>
              <a:t>Filtern nach Inhaltsverzeichnis etc.</a:t>
            </a:r>
          </a:p>
          <a:p>
            <a:pPr>
              <a:buFont typeface="Arial" panose="020B0604020202020204" pitchFamily="34" charset="0"/>
              <a:buChar char="•"/>
              <a:defRPr/>
            </a:pPr>
            <a:endParaRPr lang="de-DE" sz="2000" dirty="0">
              <a:latin typeface="Arial" panose="020B0604020202020204" pitchFamily="34" charset="0"/>
              <a:cs typeface="Arial" panose="020B0604020202020204" pitchFamily="34" charset="0"/>
              <a:sym typeface="Wingdings" panose="05000000000000000000" pitchFamily="2" charset="2"/>
            </a:endParaRPr>
          </a:p>
          <a:p>
            <a:pPr>
              <a:buFont typeface="Arial" panose="020B0604020202020204" pitchFamily="34" charset="0"/>
              <a:buChar char="•"/>
              <a:defRPr/>
            </a:pPr>
            <a:r>
              <a:rPr lang="de-DE" sz="2000" dirty="0">
                <a:latin typeface="Arial" panose="020B0604020202020204" pitchFamily="34" charset="0"/>
                <a:cs typeface="Arial" panose="020B0604020202020204" pitchFamily="34" charset="0"/>
                <a:sym typeface="Wingdings" panose="05000000000000000000" pitchFamily="2" charset="2"/>
              </a:rPr>
              <a:t>Organisiert euch Quellen und Zitate!</a:t>
            </a:r>
          </a:p>
          <a:p>
            <a:pPr>
              <a:buFont typeface="Wingdings" panose="05000000000000000000" pitchFamily="2" charset="2"/>
              <a:buChar char="Ø"/>
              <a:defRPr/>
            </a:pPr>
            <a:r>
              <a:rPr lang="de-DE" sz="2000" dirty="0">
                <a:latin typeface="Arial" panose="020B0604020202020204" pitchFamily="34" charset="0"/>
                <a:cs typeface="Arial" panose="020B0604020202020204" pitchFamily="34" charset="0"/>
                <a:sym typeface="Wingdings" panose="05000000000000000000" pitchFamily="2" charset="2"/>
              </a:rPr>
              <a:t>Eine Möglichkeit: Citavi </a:t>
            </a:r>
          </a:p>
          <a:p>
            <a:pPr marL="0" indent="0">
              <a:buNone/>
              <a:defRPr/>
            </a:pPr>
            <a:r>
              <a:rPr lang="de-DE" sz="2000" dirty="0">
                <a:latin typeface="Arial" panose="020B0604020202020204" pitchFamily="34" charset="0"/>
                <a:cs typeface="Arial" panose="020B0604020202020204" pitchFamily="34" charset="0"/>
                <a:sym typeface="Wingdings" panose="05000000000000000000" pitchFamily="2" charset="2"/>
              </a:rPr>
              <a:t>(</a:t>
            </a:r>
            <a:r>
              <a:rPr lang="de-DE" sz="2000" dirty="0">
                <a:latin typeface="Arial" panose="020B0604020202020204" pitchFamily="34" charset="0"/>
                <a:cs typeface="Arial" panose="020B0604020202020204" pitchFamily="34" charset="0"/>
                <a:sym typeface="Wingdings" panose="05000000000000000000" pitchFamily="2" charset="2"/>
                <a:hlinkClick r:id="rId3"/>
              </a:rPr>
              <a:t>https://www.luis.uni-hannover.de/de/services/betrieb-und-infrastruktur/software-lizenzen/software-katalog/produkte/citavi/</a:t>
            </a:r>
            <a:r>
              <a:rPr lang="de-DE" sz="2000" dirty="0">
                <a:latin typeface="Arial" panose="020B0604020202020204" pitchFamily="34" charset="0"/>
                <a:cs typeface="Arial" panose="020B0604020202020204" pitchFamily="34" charset="0"/>
                <a:sym typeface="Wingdings" panose="05000000000000000000" pitchFamily="2" charset="2"/>
              </a:rPr>
              <a:t>)</a:t>
            </a:r>
          </a:p>
          <a:p>
            <a:pPr marL="0" indent="0">
              <a:buNone/>
              <a:defRPr/>
            </a:pPr>
            <a:endParaRPr lang="de-DE" sz="2000" dirty="0">
              <a:latin typeface="Arial" panose="020B0604020202020204" pitchFamily="34" charset="0"/>
              <a:cs typeface="Arial" panose="020B0604020202020204" pitchFamily="34" charset="0"/>
              <a:sym typeface="Wingdings" panose="05000000000000000000" pitchFamily="2" charset="2"/>
            </a:endParaRPr>
          </a:p>
          <a:p>
            <a:pPr marL="0" indent="0">
              <a:buNone/>
              <a:defRPr/>
            </a:pPr>
            <a:r>
              <a:rPr lang="de-DE" sz="2000" dirty="0">
                <a:latin typeface="Arial" panose="020B0604020202020204" pitchFamily="34" charset="0"/>
                <a:cs typeface="Arial" panose="020B0604020202020204" pitchFamily="34" charset="0"/>
              </a:rPr>
              <a:t>Vorteile: Erstellt automatisches </a:t>
            </a:r>
            <a:r>
              <a:rPr lang="de-DE" sz="2000" dirty="0" smtClean="0">
                <a:latin typeface="Arial" panose="020B0604020202020204" pitchFamily="34" charset="0"/>
                <a:cs typeface="Arial" panose="020B0604020202020204" pitchFamily="34" charset="0"/>
              </a:rPr>
              <a:t>Literaturverzeichnis in Word-Dokumenten; </a:t>
            </a:r>
            <a:r>
              <a:rPr lang="de-DE" sz="2000" dirty="0">
                <a:latin typeface="Arial" panose="020B0604020202020204" pitchFamily="34" charset="0"/>
                <a:cs typeface="Arial" panose="020B0604020202020204" pitchFamily="34" charset="0"/>
              </a:rPr>
              <a:t>Literatur einpflegen durch ISBN oder Web Add-on</a:t>
            </a:r>
          </a:p>
          <a:p>
            <a:pPr marL="0" indent="0">
              <a:buNone/>
              <a:defRPr/>
            </a:pPr>
            <a:r>
              <a:rPr lang="de-DE" sz="2000" dirty="0">
                <a:latin typeface="Arial" panose="020B0604020202020204" pitchFamily="34" charset="0"/>
                <a:cs typeface="Arial" panose="020B0604020202020204" pitchFamily="34" charset="0"/>
              </a:rPr>
              <a:t>Nachteil: Läuft nicht auf </a:t>
            </a:r>
            <a:r>
              <a:rPr lang="de-DE" sz="2000" dirty="0" err="1">
                <a:latin typeface="Arial" panose="020B0604020202020204" pitchFamily="34" charset="0"/>
                <a:cs typeface="Arial" panose="020B0604020202020204" pitchFamily="34" charset="0"/>
              </a:rPr>
              <a:t>macOS</a:t>
            </a:r>
            <a:endParaRPr sz="2000" dirty="0">
              <a:latin typeface="Arial" panose="020B0604020202020204" pitchFamily="34" charset="0"/>
              <a:cs typeface="Arial" panose="020B0604020202020204" pitchFamily="34" charset="0"/>
            </a:endParaRPr>
          </a:p>
        </p:txBody>
      </p:sp>
      <p:pic>
        <p:nvPicPr>
          <p:cNvPr id="6" name="Grafik 5"/>
          <p:cNvPicPr>
            <a:picLocks noChangeAspect="1"/>
          </p:cNvPicPr>
          <p:nvPr/>
        </p:nvPicPr>
        <p:blipFill>
          <a:blip r:embed="rId4"/>
          <a:stretch/>
        </p:blipFill>
        <p:spPr bwMode="auto">
          <a:xfrm>
            <a:off x="10337308" y="3173"/>
            <a:ext cx="1870378" cy="538441"/>
          </a:xfrm>
          <a:prstGeom prst="rect">
            <a:avLst/>
          </a:prstGeom>
        </p:spPr>
      </p:pic>
      <p:pic>
        <p:nvPicPr>
          <p:cNvPr id="8" name="Grafik 7">
            <a:extLst>
              <a:ext uri="{FF2B5EF4-FFF2-40B4-BE49-F238E27FC236}">
                <a16:creationId xmlns:a16="http://schemas.microsoft.com/office/drawing/2014/main" id="{CB71AB1A-6DB7-05D0-4FD7-C897D8E6BF1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01977" y="640980"/>
            <a:ext cx="1341040" cy="1741781"/>
          </a:xfrm>
          <a:prstGeom prst="rect">
            <a:avLst/>
          </a:prstGeom>
        </p:spPr>
      </p:pic>
      <p:sp>
        <p:nvSpPr>
          <p:cNvPr id="12" name="Textfeld 11">
            <a:extLst>
              <a:ext uri="{FF2B5EF4-FFF2-40B4-BE49-F238E27FC236}">
                <a16:creationId xmlns:a16="http://schemas.microsoft.com/office/drawing/2014/main" id="{47B9F2BA-96F4-A5D3-F06C-FC4392F5EB06}"/>
              </a:ext>
            </a:extLst>
          </p:cNvPr>
          <p:cNvSpPr txBox="1"/>
          <p:nvPr/>
        </p:nvSpPr>
        <p:spPr>
          <a:xfrm>
            <a:off x="10479725" y="2471987"/>
            <a:ext cx="1703512" cy="954107"/>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https://www.hs-augsburg.de/Bibliothek/citavi-infos.html</a:t>
            </a:r>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2411104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Hausarbeiten und Prüfungsvorbereitung</a:t>
            </a:r>
          </a:p>
        </p:txBody>
      </p:sp>
      <p:sp>
        <p:nvSpPr>
          <p:cNvPr id="5" name="Inhaltsplatzhalter 2"/>
          <p:cNvSpPr>
            <a:spLocks noGrp="1"/>
          </p:cNvSpPr>
          <p:nvPr>
            <p:ph idx="1"/>
          </p:nvPr>
        </p:nvSpPr>
        <p:spPr bwMode="auto">
          <a:xfrm>
            <a:off x="838200" y="1844824"/>
            <a:ext cx="10515600" cy="4351338"/>
          </a:xfrm>
        </p:spPr>
        <p:txBody>
          <a:bodyPr>
            <a:normAutofit/>
          </a:bodyPr>
          <a:lstStyle/>
          <a:p>
            <a:pPr>
              <a:buFont typeface="Arial" panose="020B0604020202020204" pitchFamily="34" charset="0"/>
              <a:buChar char="•"/>
              <a:defRPr/>
            </a:pPr>
            <a:r>
              <a:rPr lang="de-DE" sz="2000" dirty="0">
                <a:latin typeface="Arial" panose="020B0604020202020204" pitchFamily="34" charset="0"/>
                <a:cs typeface="Arial" panose="020B0604020202020204" pitchFamily="34" charset="0"/>
              </a:rPr>
              <a:t>Alternative: </a:t>
            </a:r>
            <a:r>
              <a:rPr lang="de-DE" sz="2000" dirty="0" err="1">
                <a:latin typeface="Arial" panose="020B0604020202020204" pitchFamily="34" charset="0"/>
                <a:cs typeface="Arial" panose="020B0604020202020204" pitchFamily="34" charset="0"/>
              </a:rPr>
              <a:t>Zotero</a:t>
            </a:r>
            <a:r>
              <a:rPr lang="de-DE" sz="2000" dirty="0">
                <a:latin typeface="Arial" panose="020B0604020202020204" pitchFamily="34" charset="0"/>
                <a:cs typeface="Arial" panose="020B0604020202020204" pitchFamily="34" charset="0"/>
              </a:rPr>
              <a:t> (</a:t>
            </a:r>
            <a:r>
              <a:rPr lang="de-DE" sz="2000" dirty="0">
                <a:latin typeface="Arial" panose="020B0604020202020204" pitchFamily="34" charset="0"/>
                <a:cs typeface="Arial" panose="020B0604020202020204" pitchFamily="34" charset="0"/>
                <a:hlinkClick r:id="rId3"/>
              </a:rPr>
              <a:t>https://www.zotero.org/</a:t>
            </a:r>
            <a:r>
              <a:rPr lang="de-DE" sz="2000" dirty="0">
                <a:latin typeface="Arial" panose="020B0604020202020204" pitchFamily="34" charset="0"/>
                <a:cs typeface="Arial" panose="020B0604020202020204" pitchFamily="34" charset="0"/>
              </a:rPr>
              <a:t>)</a:t>
            </a:r>
          </a:p>
        </p:txBody>
      </p:sp>
      <p:pic>
        <p:nvPicPr>
          <p:cNvPr id="6" name="Grafik 5"/>
          <p:cNvPicPr>
            <a:picLocks noChangeAspect="1"/>
          </p:cNvPicPr>
          <p:nvPr/>
        </p:nvPicPr>
        <p:blipFill>
          <a:blip r:embed="rId4"/>
          <a:stretch/>
        </p:blipFill>
        <p:spPr bwMode="auto">
          <a:xfrm>
            <a:off x="10337308" y="3173"/>
            <a:ext cx="1870378" cy="538441"/>
          </a:xfrm>
          <a:prstGeom prst="rect">
            <a:avLst/>
          </a:prstGeom>
        </p:spPr>
      </p:pic>
      <p:pic>
        <p:nvPicPr>
          <p:cNvPr id="2050" name="Picture 2" descr="Zotero Symbol in Papirus Apps">
            <a:extLst>
              <a:ext uri="{FF2B5EF4-FFF2-40B4-BE49-F238E27FC236}">
                <a16:creationId xmlns:a16="http://schemas.microsoft.com/office/drawing/2014/main" id="{E8552AFC-8EBD-D6F4-BAFD-023970057D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71192" y="753639"/>
            <a:ext cx="1874097" cy="1874097"/>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a:extLst>
              <a:ext uri="{FF2B5EF4-FFF2-40B4-BE49-F238E27FC236}">
                <a16:creationId xmlns:a16="http://schemas.microsoft.com/office/drawing/2014/main" id="{F0673123-7C77-481F-8582-FC187F71A16A}"/>
              </a:ext>
            </a:extLst>
          </p:cNvPr>
          <p:cNvSpPr txBox="1"/>
          <p:nvPr/>
        </p:nvSpPr>
        <p:spPr>
          <a:xfrm>
            <a:off x="10416480" y="2627736"/>
            <a:ext cx="1584176" cy="1169551"/>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https://icon-icons.com/de/symbol/zotero</a:t>
            </a:r>
            <a:r>
              <a:rPr lang="de-DE" sz="1400" dirty="0"/>
              <a:t>/94401</a:t>
            </a:r>
          </a:p>
          <a:p>
            <a:endParaRPr lang="de-DE" sz="1400"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4165462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9" name="Grafik 8">
            <a:extLst>
              <a:ext uri="{FF2B5EF4-FFF2-40B4-BE49-F238E27FC236}">
                <a16:creationId xmlns:a16="http://schemas.microsoft.com/office/drawing/2014/main" id="{A6DEE39A-5FFD-FF0A-3D23-F77FBB7CF22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096" b="12864"/>
          <a:stretch/>
        </p:blipFill>
        <p:spPr>
          <a:xfrm>
            <a:off x="9781465" y="565599"/>
            <a:ext cx="2426221" cy="2014720"/>
          </a:xfrm>
          <a:prstGeom prst="rect">
            <a:avLst/>
          </a:prstGeom>
        </p:spPr>
      </p:pic>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Passende Fragen</a:t>
            </a:r>
          </a:p>
        </p:txBody>
      </p:sp>
      <p:sp>
        <p:nvSpPr>
          <p:cNvPr id="5" name="Inhaltsplatzhalter 2"/>
          <p:cNvSpPr>
            <a:spLocks noGrp="1"/>
          </p:cNvSpPr>
          <p:nvPr>
            <p:ph idx="1"/>
          </p:nvPr>
        </p:nvSpPr>
        <p:spPr bwMode="auto"/>
        <p:txBody>
          <a:bodyPr>
            <a:noAutofit/>
          </a:bodyPr>
          <a:lstStyle/>
          <a:p>
            <a:pPr marL="0" indent="0">
              <a:buNone/>
              <a:defRPr/>
            </a:pPr>
            <a:r>
              <a:rPr lang="de-DE" sz="1900" b="1" dirty="0">
                <a:latin typeface="Arial" panose="020B0604020202020204" pitchFamily="34" charset="0"/>
                <a:cs typeface="Arial" panose="020B0604020202020204" pitchFamily="34" charset="0"/>
              </a:rPr>
              <a:t>Wie kann ich mir den genauen Ablauf/Prozess einer Bachelorarbeit </a:t>
            </a:r>
          </a:p>
          <a:p>
            <a:pPr marL="0" indent="0">
              <a:buNone/>
              <a:defRPr/>
            </a:pPr>
            <a:r>
              <a:rPr lang="de-DE" sz="1900" b="1" dirty="0">
                <a:latin typeface="Arial" panose="020B0604020202020204" pitchFamily="34" charset="0"/>
                <a:cs typeface="Arial" panose="020B0604020202020204" pitchFamily="34" charset="0"/>
              </a:rPr>
              <a:t>vorstellen?</a:t>
            </a:r>
          </a:p>
          <a:p>
            <a:pPr marL="0" indent="0">
              <a:buNone/>
              <a:defRPr/>
            </a:pPr>
            <a:endParaRPr lang="de-DE" sz="1900" b="1" dirty="0">
              <a:latin typeface="Arial" panose="020B0604020202020204" pitchFamily="34" charset="0"/>
              <a:cs typeface="Arial" panose="020B0604020202020204" pitchFamily="34" charset="0"/>
            </a:endParaRPr>
          </a:p>
          <a:p>
            <a:pPr marL="0" indent="0">
              <a:buNone/>
              <a:defRPr/>
            </a:pPr>
            <a:r>
              <a:rPr lang="de-DE" sz="1900" b="1" dirty="0" smtClean="0">
                <a:latin typeface="Arial" panose="020B0604020202020204" pitchFamily="34" charset="0"/>
                <a:cs typeface="Arial" panose="020B0604020202020204" pitchFamily="34" charset="0"/>
              </a:rPr>
              <a:t>Welche Tipps habe ich zur Themenfindung </a:t>
            </a:r>
            <a:r>
              <a:rPr lang="de-DE" sz="1900" b="1" dirty="0">
                <a:latin typeface="Arial" panose="020B0604020202020204" pitchFamily="34" charset="0"/>
                <a:cs typeface="Arial" panose="020B0604020202020204" pitchFamily="34" charset="0"/>
              </a:rPr>
              <a:t>der Bachelor/Masterarbeit?</a:t>
            </a:r>
          </a:p>
          <a:p>
            <a:pPr marL="0" indent="0">
              <a:buNone/>
              <a:defRPr/>
            </a:pPr>
            <a:endParaRPr lang="de-DE" sz="1900" b="1" dirty="0">
              <a:latin typeface="Arial" panose="020B0604020202020204" pitchFamily="34" charset="0"/>
              <a:cs typeface="Arial" panose="020B0604020202020204" pitchFamily="34" charset="0"/>
            </a:endParaRPr>
          </a:p>
          <a:p>
            <a:pPr marL="0" indent="0">
              <a:buNone/>
              <a:defRPr/>
            </a:pPr>
            <a:r>
              <a:rPr lang="de-DE" sz="1900" b="1" dirty="0">
                <a:latin typeface="Arial" panose="020B0604020202020204" pitchFamily="34" charset="0"/>
                <a:cs typeface="Arial" panose="020B0604020202020204" pitchFamily="34" charset="0"/>
              </a:rPr>
              <a:t>An wen kann ich mich bei Fragen und Problemen während der Bachelorarbeit wenden?</a:t>
            </a:r>
          </a:p>
        </p:txBody>
      </p:sp>
      <p:pic>
        <p:nvPicPr>
          <p:cNvPr id="6" name="Grafik 5"/>
          <p:cNvPicPr>
            <a:picLocks noChangeAspect="1"/>
          </p:cNvPicPr>
          <p:nvPr/>
        </p:nvPicPr>
        <p:blipFill>
          <a:blip r:embed="rId4"/>
          <a:stretch/>
        </p:blipFill>
        <p:spPr bwMode="auto">
          <a:xfrm>
            <a:off x="10337308" y="3173"/>
            <a:ext cx="1870378" cy="538441"/>
          </a:xfrm>
          <a:prstGeom prst="rect">
            <a:avLst/>
          </a:prstGeom>
        </p:spPr>
      </p:pic>
      <p:sp>
        <p:nvSpPr>
          <p:cNvPr id="8" name="Textfeld 7">
            <a:extLst>
              <a:ext uri="{FF2B5EF4-FFF2-40B4-BE49-F238E27FC236}">
                <a16:creationId xmlns:a16="http://schemas.microsoft.com/office/drawing/2014/main" id="{FAFB1ECC-C9BF-F2A0-8374-85548EEA3B5E}"/>
              </a:ext>
            </a:extLst>
          </p:cNvPr>
          <p:cNvSpPr txBox="1"/>
          <p:nvPr/>
        </p:nvSpPr>
        <p:spPr bwMode="auto">
          <a:xfrm>
            <a:off x="10103768" y="2726209"/>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4159427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Fragen zur Bachelorarbeit</a:t>
            </a:r>
            <a:endParaRPr sz="2600" b="1" dirty="0">
              <a:solidFill>
                <a:schemeClr val="accent1"/>
              </a:solidFill>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p:txBody>
          <a:bodyPr>
            <a:normAutofit lnSpcReduction="10000"/>
          </a:bodyPr>
          <a:lstStyle/>
          <a:p>
            <a:pPr marL="0" indent="0">
              <a:buNone/>
              <a:defRPr/>
            </a:pPr>
            <a:r>
              <a:rPr lang="de-DE" sz="1900" b="1" dirty="0">
                <a:latin typeface="Arial" panose="020B0604020202020204" pitchFamily="34" charset="0"/>
                <a:cs typeface="Arial" panose="020B0604020202020204" pitchFamily="34" charset="0"/>
                <a:sym typeface="Wingdings" panose="05000000000000000000" pitchFamily="2" charset="2"/>
              </a:rPr>
              <a:t>Themenfindung: </a:t>
            </a:r>
          </a:p>
          <a:p>
            <a:pPr marL="457200" indent="-457200">
              <a:buAutoNum type="arabicPeriod"/>
              <a:defRPr/>
            </a:pPr>
            <a:r>
              <a:rPr lang="de-DE" sz="1900" dirty="0">
                <a:latin typeface="Arial" panose="020B0604020202020204" pitchFamily="34" charset="0"/>
                <a:cs typeface="Arial" panose="020B0604020202020204" pitchFamily="34" charset="0"/>
                <a:sym typeface="Wingdings" panose="05000000000000000000" pitchFamily="2" charset="2"/>
              </a:rPr>
              <a:t>Nach Forschungsgebieten der </a:t>
            </a:r>
            <a:r>
              <a:rPr lang="de-DE" sz="1900" dirty="0" smtClean="0">
                <a:latin typeface="Arial" panose="020B0604020202020204" pitchFamily="34" charset="0"/>
                <a:cs typeface="Arial" panose="020B0604020202020204" pitchFamily="34" charset="0"/>
                <a:sym typeface="Wingdings" panose="05000000000000000000" pitchFamily="2" charset="2"/>
              </a:rPr>
              <a:t>Dozierenden (</a:t>
            </a:r>
            <a:r>
              <a:rPr lang="de-DE" sz="1900" dirty="0">
                <a:latin typeface="Arial" panose="020B0604020202020204" pitchFamily="34" charset="0"/>
                <a:cs typeface="Arial" panose="020B0604020202020204" pitchFamily="34" charset="0"/>
              </a:rPr>
              <a:t>Forschungsschwerpunkte sind auf der individuellen Homepage der jeweiligen Dozierenden </a:t>
            </a:r>
            <a:r>
              <a:rPr lang="de-DE" sz="1900" dirty="0">
                <a:latin typeface="Arial" panose="020B0604020202020204" pitchFamily="34" charset="0"/>
                <a:cs typeface="Arial" panose="020B0604020202020204" pitchFamily="34" charset="0"/>
              </a:rPr>
              <a:t>aufgelistet)</a:t>
            </a:r>
            <a:endParaRPr lang="de-DE" sz="1900" dirty="0">
              <a:latin typeface="Arial" panose="020B0604020202020204" pitchFamily="34" charset="0"/>
              <a:cs typeface="Arial" panose="020B0604020202020204" pitchFamily="34" charset="0"/>
              <a:sym typeface="Wingdings" panose="05000000000000000000" pitchFamily="2" charset="2"/>
            </a:endParaRPr>
          </a:p>
          <a:p>
            <a:pPr marL="457200" indent="-457200">
              <a:buAutoNum type="arabicPeriod"/>
              <a:defRPr/>
            </a:pPr>
            <a:r>
              <a:rPr lang="de-DE" sz="1900" dirty="0">
                <a:latin typeface="Arial" panose="020B0604020202020204" pitchFamily="34" charset="0"/>
                <a:cs typeface="Arial" panose="020B0604020202020204" pitchFamily="34" charset="0"/>
                <a:sym typeface="Wingdings" panose="05000000000000000000" pitchFamily="2" charset="2"/>
              </a:rPr>
              <a:t>Nach Interesse (Studi-Job, persönliches Engagement…)</a:t>
            </a:r>
          </a:p>
          <a:p>
            <a:pPr marL="457200" indent="-457200">
              <a:buAutoNum type="arabicPeriod"/>
              <a:defRPr/>
            </a:pPr>
            <a:r>
              <a:rPr lang="de-DE" sz="1900" dirty="0">
                <a:latin typeface="Arial" panose="020B0604020202020204" pitchFamily="34" charset="0"/>
                <a:cs typeface="Arial" panose="020B0604020202020204" pitchFamily="34" charset="0"/>
                <a:sym typeface="Wingdings" panose="05000000000000000000" pitchFamily="2" charset="2"/>
              </a:rPr>
              <a:t>Nach Vorwissen (abgeschlossene Ausbildung, Hausarbeiten, Seminare…)</a:t>
            </a:r>
          </a:p>
          <a:p>
            <a:pPr marL="0" indent="0">
              <a:buNone/>
              <a:defRPr/>
            </a:pPr>
            <a:endParaRPr lang="de-DE" sz="1900" dirty="0">
              <a:latin typeface="Arial" panose="020B0604020202020204" pitchFamily="34" charset="0"/>
              <a:cs typeface="Arial" panose="020B0604020202020204" pitchFamily="34" charset="0"/>
              <a:sym typeface="Wingdings" panose="05000000000000000000" pitchFamily="2" charset="2"/>
            </a:endParaRPr>
          </a:p>
          <a:p>
            <a:pPr marL="0" indent="0">
              <a:buNone/>
              <a:defRPr/>
            </a:pPr>
            <a:r>
              <a:rPr lang="de-DE" sz="1900" b="1" dirty="0">
                <a:latin typeface="Arial" panose="020B0604020202020204" pitchFamily="34" charset="0"/>
                <a:cs typeface="Arial" panose="020B0604020202020204" pitchFamily="34" charset="0"/>
                <a:sym typeface="Wingdings" panose="05000000000000000000" pitchFamily="2" charset="2"/>
              </a:rPr>
              <a:t>Anlaufstellen: </a:t>
            </a: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rPr>
              <a:t>Betreuende Dozierende</a:t>
            </a: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rPr>
              <a:t>Begleitveranstaltung</a:t>
            </a: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rPr>
              <a:t>Bekannte/höhere Semester …</a:t>
            </a: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rPr>
              <a:t>Hochschulinitiative Deutschland Thesis Seminar (</a:t>
            </a:r>
            <a:r>
              <a:rPr lang="de-DE" sz="1900" dirty="0">
                <a:latin typeface="Arial" panose="020B0604020202020204" pitchFamily="34" charset="0"/>
                <a:cs typeface="Arial" panose="020B0604020202020204" pitchFamily="34" charset="0"/>
                <a:sym typeface="Wingdings" panose="05000000000000000000" pitchFamily="2" charset="2"/>
                <a:hlinkClick r:id="rId2"/>
              </a:rPr>
              <a:t>https://hochschulinitiative-deutschland.de/home</a:t>
            </a:r>
            <a:r>
              <a:rPr lang="de-DE" sz="1900" dirty="0">
                <a:latin typeface="Arial" panose="020B0604020202020204" pitchFamily="34" charset="0"/>
                <a:cs typeface="Arial" panose="020B0604020202020204" pitchFamily="34" charset="0"/>
                <a:sym typeface="Wingdings" panose="05000000000000000000" pitchFamily="2" charset="2"/>
              </a:rPr>
              <a:t>)</a:t>
            </a:r>
          </a:p>
          <a:p>
            <a:pPr marL="0" indent="0">
              <a:buNone/>
              <a:defRPr/>
            </a:pPr>
            <a:endParaRPr lang="de-DE" sz="1900" dirty="0">
              <a:latin typeface="Arial" panose="020B0604020202020204" pitchFamily="34" charset="0"/>
              <a:cs typeface="Arial" panose="020B0604020202020204" pitchFamily="34" charset="0"/>
              <a:sym typeface="Wingdings" panose="05000000000000000000" pitchFamily="2" charset="2"/>
            </a:endParaRPr>
          </a:p>
        </p:txBody>
      </p:sp>
      <p:pic>
        <p:nvPicPr>
          <p:cNvPr id="6" name="Grafik 5"/>
          <p:cNvPicPr>
            <a:picLocks noChangeAspect="1"/>
          </p:cNvPicPr>
          <p:nvPr/>
        </p:nvPicPr>
        <p:blipFill>
          <a:blip r:embed="rId3"/>
          <a:stretch/>
        </p:blipFill>
        <p:spPr bwMode="auto">
          <a:xfrm>
            <a:off x="10337308" y="3173"/>
            <a:ext cx="1870378" cy="538441"/>
          </a:xfrm>
          <a:prstGeom prst="rect">
            <a:avLst/>
          </a:prstGeom>
        </p:spPr>
      </p:pic>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1184607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rgbClr val="0070C0"/>
                </a:solidFill>
                <a:latin typeface="Arial" panose="020B0604020202020204" pitchFamily="34" charset="0"/>
                <a:cs typeface="Arial" panose="020B0604020202020204" pitchFamily="34" charset="0"/>
              </a:rPr>
              <a:t>Vorstellung</a:t>
            </a:r>
            <a:endParaRPr sz="2600" b="1" dirty="0">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p:txBody>
          <a:bodyPr>
            <a:normAutofit/>
          </a:bodyPr>
          <a:lstStyle/>
          <a:p>
            <a:pPr marL="0" indent="0">
              <a:buNone/>
              <a:defRPr/>
            </a:pPr>
            <a:r>
              <a:rPr lang="de-DE" sz="1900" dirty="0">
                <a:latin typeface="Arial" panose="020B0604020202020204" pitchFamily="34" charset="0"/>
                <a:cs typeface="Arial" panose="020B0604020202020204" pitchFamily="34" charset="0"/>
              </a:rPr>
              <a:t>Philipp Franz</a:t>
            </a:r>
          </a:p>
          <a:p>
            <a:pPr marL="0" indent="0">
              <a:buNone/>
              <a:defRPr/>
            </a:pPr>
            <a:endParaRPr lang="de-DE" sz="1900" dirty="0">
              <a:latin typeface="Arial" panose="020B0604020202020204" pitchFamily="34" charset="0"/>
              <a:cs typeface="Arial" panose="020B0604020202020204" pitchFamily="34" charset="0"/>
            </a:endParaRPr>
          </a:p>
          <a:p>
            <a:pPr marL="0" indent="0">
              <a:buNone/>
              <a:defRPr/>
            </a:pPr>
            <a:r>
              <a:rPr lang="de-DE" sz="1900" dirty="0">
                <a:latin typeface="Arial" panose="020B0604020202020204" pitchFamily="34" charset="0"/>
                <a:cs typeface="Arial" panose="020B0604020202020204" pitchFamily="34" charset="0"/>
              </a:rPr>
              <a:t>26 Jahre alt</a:t>
            </a:r>
          </a:p>
          <a:p>
            <a:pPr marL="0" indent="0">
              <a:buNone/>
              <a:defRPr/>
            </a:pPr>
            <a:endParaRPr lang="de-DE" sz="1900" dirty="0">
              <a:latin typeface="Arial" panose="020B0604020202020204" pitchFamily="34" charset="0"/>
              <a:cs typeface="Arial" panose="020B0604020202020204" pitchFamily="34" charset="0"/>
            </a:endParaRPr>
          </a:p>
          <a:p>
            <a:pPr marL="0" indent="0">
              <a:buNone/>
              <a:defRPr/>
            </a:pPr>
            <a:r>
              <a:rPr lang="de-DE" sz="1900" dirty="0">
                <a:latin typeface="Arial" panose="020B0604020202020204" pitchFamily="34" charset="0"/>
                <a:cs typeface="Arial" panose="020B0604020202020204" pitchFamily="34" charset="0"/>
              </a:rPr>
              <a:t>4. Semester Master Lehramt für Sonderpädagogik</a:t>
            </a:r>
          </a:p>
          <a:p>
            <a:pPr marL="0" indent="0">
              <a:buNone/>
              <a:defRPr/>
            </a:pPr>
            <a:endParaRPr lang="de-DE" sz="1900" dirty="0">
              <a:latin typeface="Arial" panose="020B0604020202020204" pitchFamily="34" charset="0"/>
              <a:cs typeface="Arial" panose="020B0604020202020204" pitchFamily="34" charset="0"/>
            </a:endParaRPr>
          </a:p>
          <a:p>
            <a:pPr marL="0" indent="0">
              <a:buNone/>
              <a:defRPr/>
            </a:pPr>
            <a:r>
              <a:rPr lang="de-DE" sz="1900" dirty="0">
                <a:latin typeface="Arial" panose="020B0604020202020204" pitchFamily="34" charset="0"/>
                <a:cs typeface="Arial" panose="020B0604020202020204" pitchFamily="34" charset="0"/>
              </a:rPr>
              <a:t>Zweitfach Sport</a:t>
            </a:r>
          </a:p>
          <a:p>
            <a:pPr marL="0" indent="0">
              <a:buNone/>
              <a:defRPr/>
            </a:pPr>
            <a:endParaRPr lang="de-DE" sz="1900" dirty="0">
              <a:latin typeface="Arial" panose="020B0604020202020204" pitchFamily="34" charset="0"/>
              <a:cs typeface="Arial" panose="020B0604020202020204" pitchFamily="34" charset="0"/>
            </a:endParaRPr>
          </a:p>
          <a:p>
            <a:pPr marL="0" indent="0">
              <a:buNone/>
              <a:defRPr/>
            </a:pPr>
            <a:r>
              <a:rPr lang="de-DE" sz="1900" dirty="0">
                <a:latin typeface="Arial" panose="020B0604020202020204" pitchFamily="34" charset="0"/>
                <a:cs typeface="Arial" panose="020B0604020202020204" pitchFamily="34" charset="0"/>
              </a:rPr>
              <a:t>Professionalisierungsbereiche: ESE und GE</a:t>
            </a:r>
          </a:p>
          <a:p>
            <a:pPr marL="0" indent="0">
              <a:buNone/>
              <a:defRPr/>
            </a:pPr>
            <a:endParaRPr lang="de-DE" sz="1900" dirty="0">
              <a:latin typeface="Arial" panose="020B0604020202020204" pitchFamily="34" charset="0"/>
              <a:cs typeface="Arial" panose="020B0604020202020204" pitchFamily="34" charset="0"/>
            </a:endParaRPr>
          </a:p>
          <a:p>
            <a:pPr marL="0" indent="0">
              <a:buNone/>
              <a:defRPr/>
            </a:pPr>
            <a:r>
              <a:rPr lang="de-DE" sz="1900" dirty="0">
                <a:latin typeface="Arial" panose="020B0604020202020204" pitchFamily="34" charset="0"/>
                <a:cs typeface="Arial" panose="020B0604020202020204" pitchFamily="34" charset="0"/>
              </a:rPr>
              <a:t>Kontakt: </a:t>
            </a:r>
            <a:r>
              <a:rPr lang="de-DE" sz="1900" dirty="0">
                <a:latin typeface="Arial" panose="020B0604020202020204" pitchFamily="34" charset="0"/>
                <a:cs typeface="Arial" panose="020B0604020202020204" pitchFamily="34" charset="0"/>
                <a:hlinkClick r:id="rId2"/>
              </a:rPr>
              <a:t>philipp.franz@stud.uni-hannover.de </a:t>
            </a:r>
            <a:endParaRPr sz="1900" dirty="0">
              <a:latin typeface="Arial" panose="020B0604020202020204" pitchFamily="34" charset="0"/>
              <a:cs typeface="Arial" panose="020B0604020202020204" pitchFamily="34" charset="0"/>
            </a:endParaRPr>
          </a:p>
        </p:txBody>
      </p:sp>
      <p:pic>
        <p:nvPicPr>
          <p:cNvPr id="6" name="Grafik 5"/>
          <p:cNvPicPr>
            <a:picLocks noChangeAspect="1"/>
          </p:cNvPicPr>
          <p:nvPr/>
        </p:nvPicPr>
        <p:blipFill>
          <a:blip r:embed="rId3"/>
          <a:stretch/>
        </p:blipFill>
        <p:spPr bwMode="auto">
          <a:xfrm>
            <a:off x="10337308" y="3173"/>
            <a:ext cx="1870378" cy="538441"/>
          </a:xfrm>
          <a:prstGeom prst="rect">
            <a:avLst/>
          </a:prstGeom>
        </p:spPr>
      </p:pic>
      <p:pic>
        <p:nvPicPr>
          <p:cNvPr id="3" name="Grafik 2">
            <a:extLst>
              <a:ext uri="{FF2B5EF4-FFF2-40B4-BE49-F238E27FC236}">
                <a16:creationId xmlns:a16="http://schemas.microsoft.com/office/drawing/2014/main" id="{9F354437-CC61-E099-18CA-9CC37664B1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6738" y="733245"/>
            <a:ext cx="2295262" cy="1914885"/>
          </a:xfrm>
          <a:prstGeom prst="rect">
            <a:avLst/>
          </a:prstGeom>
        </p:spPr>
      </p:pic>
      <p:sp>
        <p:nvSpPr>
          <p:cNvPr id="8" name="Textfeld 7">
            <a:extLst>
              <a:ext uri="{FF2B5EF4-FFF2-40B4-BE49-F238E27FC236}">
                <a16:creationId xmlns:a16="http://schemas.microsoft.com/office/drawing/2014/main" id="{6E69770B-3576-3F28-9395-418F3D7F7EDB}"/>
              </a:ext>
            </a:extLst>
          </p:cNvPr>
          <p:cNvSpPr txBox="1"/>
          <p:nvPr/>
        </p:nvSpPr>
        <p:spPr bwMode="auto">
          <a:xfrm>
            <a:off x="10000253" y="2754640"/>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674081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Fragen zur Bachelorarbeit</a:t>
            </a:r>
            <a:endParaRPr sz="2600" b="1" dirty="0">
              <a:solidFill>
                <a:schemeClr val="accent1"/>
              </a:solidFill>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p:txBody>
          <a:bodyPr>
            <a:normAutofit lnSpcReduction="10000"/>
          </a:bodyPr>
          <a:lstStyle/>
          <a:p>
            <a:pPr marL="0" indent="0">
              <a:buNone/>
              <a:defRPr/>
            </a:pPr>
            <a:r>
              <a:rPr lang="de-DE" sz="1900" b="1" dirty="0">
                <a:latin typeface="Arial" panose="020B0604020202020204" pitchFamily="34" charset="0"/>
                <a:cs typeface="Arial" panose="020B0604020202020204" pitchFamily="34" charset="0"/>
                <a:sym typeface="Wingdings" panose="05000000000000000000" pitchFamily="2" charset="2"/>
              </a:rPr>
              <a:t>Ablauf:</a:t>
            </a: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rPr>
              <a:t>Themenfindung/Literaturrecherche (evtl. in der Begleitveranstaltung)</a:t>
            </a: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rPr>
              <a:t>Evtl. schon Formulierung einer Arbeitshypothese</a:t>
            </a: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rPr>
              <a:t>Kontaktaufnahme zu möglichen BetreuerInnen</a:t>
            </a: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rPr>
              <a:t>Exposé oder Thematische Einbettung des Themas</a:t>
            </a: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rPr>
              <a:t>Anmeldung der Arbeit (Festlegung der Abgabefrist)</a:t>
            </a:r>
          </a:p>
          <a:p>
            <a:pPr marL="0" indent="0">
              <a:buNone/>
              <a:defRPr/>
            </a:pPr>
            <a:r>
              <a:rPr lang="de-DE" sz="1900" b="1" dirty="0">
                <a:latin typeface="Arial" panose="020B0604020202020204" pitchFamily="34" charset="0"/>
                <a:cs typeface="Arial" panose="020B0604020202020204" pitchFamily="34" charset="0"/>
                <a:sym typeface="Wingdings" panose="05000000000000000000" pitchFamily="2" charset="2"/>
              </a:rPr>
              <a:t>…  </a:t>
            </a: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rPr>
              <a:t>Abgabe</a:t>
            </a:r>
          </a:p>
          <a:p>
            <a:pPr marL="0" indent="0">
              <a:buNone/>
              <a:defRPr/>
            </a:pPr>
            <a:endParaRPr lang="de-DE" sz="1900" dirty="0">
              <a:latin typeface="Arial" panose="020B0604020202020204" pitchFamily="34" charset="0"/>
              <a:cs typeface="Arial" panose="020B0604020202020204" pitchFamily="34" charset="0"/>
              <a:sym typeface="Wingdings" panose="05000000000000000000" pitchFamily="2" charset="2"/>
            </a:endParaRPr>
          </a:p>
          <a:p>
            <a:pPr marL="0" indent="0">
              <a:buNone/>
              <a:defRPr/>
            </a:pPr>
            <a:r>
              <a:rPr lang="de-DE" sz="1900" dirty="0">
                <a:latin typeface="Arial" panose="020B0604020202020204" pitchFamily="34" charset="0"/>
                <a:cs typeface="Arial" panose="020B0604020202020204" pitchFamily="34" charset="0"/>
                <a:sym typeface="Wingdings" panose="05000000000000000000" pitchFamily="2" charset="2"/>
                <a:hlinkClick r:id="rId2"/>
              </a:rPr>
              <a:t>https://www.ifs.uni-hannover.de/fileadmin/ifs/Studium/Studiengaenge/Studium_B.A._Sonderpaedagogik/Merkblatt_Bachelorarbeit_09_19.pdf</a:t>
            </a:r>
            <a:endParaRPr lang="de-DE" sz="1900" dirty="0">
              <a:latin typeface="Arial" panose="020B0604020202020204" pitchFamily="34" charset="0"/>
              <a:cs typeface="Arial" panose="020B0604020202020204" pitchFamily="34" charset="0"/>
              <a:sym typeface="Wingdings" panose="05000000000000000000" pitchFamily="2" charset="2"/>
            </a:endParaRPr>
          </a:p>
          <a:p>
            <a:pPr marL="0" indent="0">
              <a:buNone/>
              <a:defRPr/>
            </a:pPr>
            <a:endParaRPr lang="de-DE" sz="1900" dirty="0">
              <a:latin typeface="Arial" panose="020B0604020202020204" pitchFamily="34" charset="0"/>
              <a:cs typeface="Arial" panose="020B0604020202020204" pitchFamily="34" charset="0"/>
              <a:sym typeface="Wingdings" panose="05000000000000000000" pitchFamily="2" charset="2"/>
            </a:endParaRPr>
          </a:p>
        </p:txBody>
      </p:sp>
      <p:pic>
        <p:nvPicPr>
          <p:cNvPr id="6" name="Grafik 5"/>
          <p:cNvPicPr>
            <a:picLocks noChangeAspect="1"/>
          </p:cNvPicPr>
          <p:nvPr/>
        </p:nvPicPr>
        <p:blipFill>
          <a:blip r:embed="rId3"/>
          <a:stretch/>
        </p:blipFill>
        <p:spPr bwMode="auto">
          <a:xfrm>
            <a:off x="10337308" y="3173"/>
            <a:ext cx="1870378" cy="538441"/>
          </a:xfrm>
          <a:prstGeom prst="rect">
            <a:avLst/>
          </a:prstGeom>
        </p:spPr>
      </p:pic>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321660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6. Praktika</a:t>
            </a:r>
          </a:p>
        </p:txBody>
      </p:sp>
      <p:sp>
        <p:nvSpPr>
          <p:cNvPr id="5" name="Inhaltsplatzhalter 2"/>
          <p:cNvSpPr>
            <a:spLocks noGrp="1"/>
          </p:cNvSpPr>
          <p:nvPr>
            <p:ph idx="1"/>
          </p:nvPr>
        </p:nvSpPr>
        <p:spPr bwMode="auto"/>
        <p:txBody>
          <a:bodyPr>
            <a:normAutofit fontScale="92500" lnSpcReduction="20000"/>
          </a:bodyPr>
          <a:lstStyle/>
          <a:p>
            <a:pPr>
              <a:buFont typeface="Arial" panose="020B0604020202020204" pitchFamily="34" charset="0"/>
              <a:buChar char="•"/>
              <a:defRPr/>
            </a:pPr>
            <a:r>
              <a:rPr lang="de-DE" sz="2100" dirty="0">
                <a:latin typeface="Arial" panose="020B0604020202020204" pitchFamily="34" charset="0"/>
                <a:cs typeface="Arial" panose="020B0604020202020204" pitchFamily="34" charset="0"/>
              </a:rPr>
              <a:t>Praktika im Bachelor: C.P.; D &amp; G</a:t>
            </a:r>
          </a:p>
          <a:p>
            <a:pPr>
              <a:buFont typeface="Arial" panose="020B0604020202020204" pitchFamily="34" charset="0"/>
              <a:buChar char="•"/>
              <a:defRPr/>
            </a:pPr>
            <a:r>
              <a:rPr lang="de-DE" sz="2100" dirty="0">
                <a:latin typeface="Arial" panose="020B0604020202020204" pitchFamily="34" charset="0"/>
                <a:cs typeface="Arial" panose="020B0604020202020204" pitchFamily="34" charset="0"/>
              </a:rPr>
              <a:t>Praktika sind im BA Sonderpädagogik die beste Art und Weise, Praxiserfahrungen </a:t>
            </a:r>
          </a:p>
          <a:p>
            <a:pPr marL="0" indent="0">
              <a:buNone/>
              <a:defRPr/>
            </a:pPr>
            <a:r>
              <a:rPr lang="de-DE" sz="2100" dirty="0">
                <a:latin typeface="Arial" panose="020B0604020202020204" pitchFamily="34" charset="0"/>
                <a:cs typeface="Arial" panose="020B0604020202020204" pitchFamily="34" charset="0"/>
              </a:rPr>
              <a:t>    zu machen!</a:t>
            </a:r>
          </a:p>
          <a:p>
            <a:pPr>
              <a:buFont typeface="Wingdings" panose="05000000000000000000" pitchFamily="2" charset="2"/>
              <a:buChar char="Ø"/>
              <a:defRPr/>
            </a:pPr>
            <a:r>
              <a:rPr lang="de-DE" sz="2100" dirty="0">
                <a:latin typeface="Arial" panose="020B0604020202020204" pitchFamily="34" charset="0"/>
                <a:cs typeface="Arial" panose="020B0604020202020204" pitchFamily="34" charset="0"/>
              </a:rPr>
              <a:t>Bieten verschiedene Einblicke/Perspektiven auf Einrichtungen</a:t>
            </a:r>
          </a:p>
          <a:p>
            <a:pPr>
              <a:buFont typeface="Wingdings" panose="05000000000000000000" pitchFamily="2" charset="2"/>
              <a:buChar char="Ø"/>
              <a:defRPr/>
            </a:pPr>
            <a:r>
              <a:rPr lang="de-DE" sz="2100" dirty="0">
                <a:latin typeface="Arial" panose="020B0604020202020204" pitchFamily="34" charset="0"/>
                <a:cs typeface="Arial" panose="020B0604020202020204" pitchFamily="34" charset="0"/>
              </a:rPr>
              <a:t>Möglichkeit gelernte Konzepte und eigene Vorstellungen von der Arbeit im sonderpädagogischen Feld auszuprobieren</a:t>
            </a:r>
          </a:p>
          <a:p>
            <a:pPr>
              <a:buFont typeface="Wingdings" panose="05000000000000000000" pitchFamily="2" charset="2"/>
              <a:buChar char="Ø"/>
              <a:defRPr/>
            </a:pPr>
            <a:r>
              <a:rPr lang="de-DE" sz="2100" dirty="0">
                <a:latin typeface="Arial" panose="020B0604020202020204" pitchFamily="34" charset="0"/>
                <a:cs typeface="Arial" panose="020B0604020202020204" pitchFamily="34" charset="0"/>
              </a:rPr>
              <a:t>Kontakte für spätere (Forschungs-) Vorhaben oder Referendariat können geknüpft werden</a:t>
            </a:r>
          </a:p>
          <a:p>
            <a:pPr>
              <a:defRPr/>
            </a:pPr>
            <a:endParaRPr lang="de-DE" sz="2100" dirty="0">
              <a:latin typeface="Arial" panose="020B0604020202020204" pitchFamily="34" charset="0"/>
              <a:cs typeface="Arial" panose="020B0604020202020204" pitchFamily="34" charset="0"/>
            </a:endParaRPr>
          </a:p>
          <a:p>
            <a:pPr>
              <a:defRPr/>
            </a:pPr>
            <a:r>
              <a:rPr lang="de-DE" sz="2100" dirty="0">
                <a:latin typeface="Arial" panose="020B0604020202020204" pitchFamily="34" charset="0"/>
                <a:cs typeface="Arial" panose="020B0604020202020204" pitchFamily="34" charset="0"/>
              </a:rPr>
              <a:t>Unbedingt </a:t>
            </a:r>
            <a:r>
              <a:rPr lang="de-DE" sz="2100" b="1" dirty="0">
                <a:latin typeface="Arial" panose="020B0604020202020204" pitchFamily="34" charset="0"/>
                <a:cs typeface="Arial" panose="020B0604020202020204" pitchFamily="34" charset="0"/>
              </a:rPr>
              <a:t>früh </a:t>
            </a:r>
            <a:r>
              <a:rPr lang="de-DE" sz="2100" dirty="0">
                <a:latin typeface="Arial" panose="020B0604020202020204" pitchFamily="34" charset="0"/>
                <a:cs typeface="Arial" panose="020B0604020202020204" pitchFamily="34" charset="0"/>
              </a:rPr>
              <a:t>um Praktikumsplätze kümmern! „Beliebte“ Einrichtungen sind schnell überlaufen</a:t>
            </a:r>
          </a:p>
          <a:p>
            <a:pPr>
              <a:defRPr/>
            </a:pPr>
            <a:r>
              <a:rPr lang="de-DE" sz="2100" dirty="0">
                <a:latin typeface="Arial" panose="020B0604020202020204" pitchFamily="34" charset="0"/>
                <a:cs typeface="Arial" panose="020B0604020202020204" pitchFamily="34" charset="0"/>
              </a:rPr>
              <a:t>Manchmal muss man seine Praxis auch einfordern (Unterrichtseinheiten etc. anbieten…)</a:t>
            </a:r>
          </a:p>
          <a:p>
            <a:pPr>
              <a:defRPr/>
            </a:pPr>
            <a:r>
              <a:rPr lang="de-DE" sz="2100" b="1" dirty="0">
                <a:latin typeface="Arial" panose="020B0604020202020204" pitchFamily="34" charset="0"/>
                <a:cs typeface="Arial" panose="020B0604020202020204" pitchFamily="34" charset="0"/>
              </a:rPr>
              <a:t>Aber: </a:t>
            </a:r>
            <a:r>
              <a:rPr lang="de-DE" sz="2100" dirty="0">
                <a:latin typeface="Arial" panose="020B0604020202020204" pitchFamily="34" charset="0"/>
                <a:cs typeface="Arial" panose="020B0604020202020204" pitchFamily="34" charset="0"/>
              </a:rPr>
              <a:t>Man darf sich klar in seiner Funktion als </a:t>
            </a:r>
            <a:r>
              <a:rPr lang="de-DE" sz="2100" dirty="0" smtClean="0">
                <a:latin typeface="Arial" panose="020B0604020202020204" pitchFamily="34" charset="0"/>
                <a:cs typeface="Arial" panose="020B0604020202020204" pitchFamily="34" charset="0"/>
              </a:rPr>
              <a:t>Praktikant*in </a:t>
            </a:r>
            <a:r>
              <a:rPr lang="de-DE" sz="2100" dirty="0">
                <a:latin typeface="Arial" panose="020B0604020202020204" pitchFamily="34" charset="0"/>
                <a:cs typeface="Arial" panose="020B0604020202020204" pitchFamily="34" charset="0"/>
              </a:rPr>
              <a:t>abgrenzen</a:t>
            </a:r>
          </a:p>
          <a:p>
            <a:pPr marL="0" indent="0">
              <a:buNone/>
              <a:defRPr/>
            </a:pPr>
            <a:r>
              <a:rPr lang="de-DE" sz="2100" dirty="0">
                <a:latin typeface="Arial" panose="020B0604020202020204" pitchFamily="34" charset="0"/>
                <a:cs typeface="Arial" panose="020B0604020202020204" pitchFamily="34" charset="0"/>
                <a:hlinkClick r:id="rId3"/>
              </a:rPr>
              <a:t>https://www.uni-hannover.de/de/studium/im-studium/pruefungsinfos-fachberatung/sonderpaedagogik-ba/ordnungen/</a:t>
            </a:r>
            <a:endParaRPr lang="de-DE" sz="2100" dirty="0">
              <a:latin typeface="Arial" panose="020B0604020202020204" pitchFamily="34" charset="0"/>
              <a:cs typeface="Arial" panose="020B0604020202020204" pitchFamily="34" charset="0"/>
            </a:endParaRPr>
          </a:p>
          <a:p>
            <a:pPr marL="0" indent="0">
              <a:buNone/>
              <a:defRPr/>
            </a:pPr>
            <a:endParaRPr lang="de-DE" sz="2000" dirty="0"/>
          </a:p>
          <a:p>
            <a:pPr marL="0" indent="0">
              <a:buNone/>
              <a:defRPr/>
            </a:pPr>
            <a:endParaRPr lang="de-DE" sz="2000" b="1" dirty="0"/>
          </a:p>
        </p:txBody>
      </p:sp>
      <p:pic>
        <p:nvPicPr>
          <p:cNvPr id="6" name="Grafik 5"/>
          <p:cNvPicPr>
            <a:picLocks noChangeAspect="1"/>
          </p:cNvPicPr>
          <p:nvPr/>
        </p:nvPicPr>
        <p:blipFill>
          <a:blip r:embed="rId4"/>
          <a:stretch/>
        </p:blipFill>
        <p:spPr bwMode="auto">
          <a:xfrm>
            <a:off x="10337308" y="3173"/>
            <a:ext cx="1870378" cy="538441"/>
          </a:xfrm>
          <a:prstGeom prst="rect">
            <a:avLst/>
          </a:prstGeom>
        </p:spPr>
      </p:pic>
      <p:pic>
        <p:nvPicPr>
          <p:cNvPr id="3" name="Grafik 2" descr="Ein Bild, das Text enthält.&#10;&#10;Automatisch generierte Beschreibung">
            <a:extLst>
              <a:ext uri="{FF2B5EF4-FFF2-40B4-BE49-F238E27FC236}">
                <a16:creationId xmlns:a16="http://schemas.microsoft.com/office/drawing/2014/main" id="{60E22556-895F-7DC1-6892-F69B95241D2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97489" y="647797"/>
            <a:ext cx="2210197" cy="1843918"/>
          </a:xfrm>
          <a:prstGeom prst="rect">
            <a:avLst/>
          </a:prstGeom>
        </p:spPr>
      </p:pic>
      <p:sp>
        <p:nvSpPr>
          <p:cNvPr id="8" name="Textfeld 7">
            <a:extLst>
              <a:ext uri="{FF2B5EF4-FFF2-40B4-BE49-F238E27FC236}">
                <a16:creationId xmlns:a16="http://schemas.microsoft.com/office/drawing/2014/main" id="{0D1E202D-3E79-8DA3-C4D0-74E2D696A3B0}"/>
              </a:ext>
            </a:extLst>
          </p:cNvPr>
          <p:cNvSpPr txBox="1"/>
          <p:nvPr/>
        </p:nvSpPr>
        <p:spPr bwMode="auto">
          <a:xfrm>
            <a:off x="10145876" y="2491715"/>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3232219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9" name="Grafik 8">
            <a:extLst>
              <a:ext uri="{FF2B5EF4-FFF2-40B4-BE49-F238E27FC236}">
                <a16:creationId xmlns:a16="http://schemas.microsoft.com/office/drawing/2014/main" id="{A6DEE39A-5FFD-FF0A-3D23-F77FBB7CF22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096" b="12864"/>
          <a:stretch/>
        </p:blipFill>
        <p:spPr>
          <a:xfrm>
            <a:off x="9781465" y="565599"/>
            <a:ext cx="2426221" cy="2014720"/>
          </a:xfrm>
          <a:prstGeom prst="rect">
            <a:avLst/>
          </a:prstGeom>
        </p:spPr>
      </p:pic>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Passende Fragen</a:t>
            </a:r>
          </a:p>
        </p:txBody>
      </p:sp>
      <p:sp>
        <p:nvSpPr>
          <p:cNvPr id="5" name="Inhaltsplatzhalter 2"/>
          <p:cNvSpPr>
            <a:spLocks noGrp="1"/>
          </p:cNvSpPr>
          <p:nvPr>
            <p:ph idx="1"/>
          </p:nvPr>
        </p:nvSpPr>
        <p:spPr bwMode="auto"/>
        <p:txBody>
          <a:bodyPr>
            <a:noAutofit/>
          </a:bodyPr>
          <a:lstStyle/>
          <a:p>
            <a:pPr marL="0" indent="0">
              <a:buNone/>
              <a:defRPr/>
            </a:pPr>
            <a:r>
              <a:rPr lang="de-DE" sz="1900" b="1" dirty="0">
                <a:latin typeface="Arial" panose="020B0604020202020204" pitchFamily="34" charset="0"/>
                <a:cs typeface="Arial" panose="020B0604020202020204" pitchFamily="34" charset="0"/>
              </a:rPr>
              <a:t>Wie </a:t>
            </a:r>
            <a:r>
              <a:rPr lang="de-DE" sz="1900" b="1" dirty="0" smtClean="0">
                <a:latin typeface="Arial" panose="020B0604020202020204" pitchFamily="34" charset="0"/>
                <a:cs typeface="Arial" panose="020B0604020202020204" pitchFamily="34" charset="0"/>
              </a:rPr>
              <a:t>gehe ich mit </a:t>
            </a:r>
            <a:r>
              <a:rPr lang="de-DE" sz="1900" b="1" dirty="0">
                <a:latin typeface="Arial" panose="020B0604020202020204" pitchFamily="34" charset="0"/>
                <a:cs typeface="Arial" panose="020B0604020202020204" pitchFamily="34" charset="0"/>
              </a:rPr>
              <a:t>schwierigen Erfahrungen aus der Praxis um? </a:t>
            </a:r>
          </a:p>
          <a:p>
            <a:pPr marL="0" indent="0">
              <a:buNone/>
              <a:defRPr/>
            </a:pPr>
            <a:r>
              <a:rPr lang="de-DE" sz="1900" b="1" dirty="0">
                <a:latin typeface="Arial" panose="020B0604020202020204" pitchFamily="34" charset="0"/>
                <a:cs typeface="Arial" panose="020B0604020202020204" pitchFamily="34" charset="0"/>
              </a:rPr>
              <a:t>Gibt es die Möglichkeit diese im Studium zu thematisieren und </a:t>
            </a:r>
          </a:p>
          <a:p>
            <a:pPr marL="0" indent="0">
              <a:buNone/>
              <a:defRPr/>
            </a:pPr>
            <a:r>
              <a:rPr lang="de-DE" sz="1900" b="1" dirty="0">
                <a:latin typeface="Arial" panose="020B0604020202020204" pitchFamily="34" charset="0"/>
                <a:cs typeface="Arial" panose="020B0604020202020204" pitchFamily="34" charset="0"/>
              </a:rPr>
              <a:t>aufzuarbeiten?</a:t>
            </a:r>
          </a:p>
          <a:p>
            <a:pPr marL="0" indent="0">
              <a:buNone/>
              <a:defRPr/>
            </a:pPr>
            <a:endParaRPr lang="de-DE" sz="1900" b="1" dirty="0">
              <a:latin typeface="Arial" panose="020B0604020202020204" pitchFamily="34" charset="0"/>
              <a:cs typeface="Arial" panose="020B0604020202020204" pitchFamily="34" charset="0"/>
            </a:endParaRPr>
          </a:p>
          <a:p>
            <a:pPr marL="0" indent="0">
              <a:buNone/>
              <a:defRPr/>
            </a:pPr>
            <a:endParaRPr lang="de-DE" sz="1900" b="1" dirty="0">
              <a:latin typeface="Arial" panose="020B0604020202020204" pitchFamily="34" charset="0"/>
              <a:cs typeface="Arial" panose="020B0604020202020204" pitchFamily="34" charset="0"/>
            </a:endParaRPr>
          </a:p>
          <a:p>
            <a:pPr marL="0" indent="0">
              <a:buNone/>
              <a:defRPr/>
            </a:pPr>
            <a:endParaRPr lang="de-DE" sz="1900" b="1" dirty="0">
              <a:latin typeface="Arial" panose="020B0604020202020204" pitchFamily="34" charset="0"/>
              <a:cs typeface="Arial" panose="020B0604020202020204" pitchFamily="34" charset="0"/>
            </a:endParaRPr>
          </a:p>
          <a:p>
            <a:pPr marL="0" indent="0">
              <a:buNone/>
              <a:defRPr/>
            </a:pPr>
            <a:r>
              <a:rPr lang="de-DE" sz="1900" b="1" dirty="0">
                <a:latin typeface="Arial" panose="020B0604020202020204" pitchFamily="34" charset="0"/>
                <a:cs typeface="Arial" panose="020B0604020202020204" pitchFamily="34" charset="0"/>
              </a:rPr>
              <a:t>Wie viel Praxiserfahrung mache ich im Laufe des Studiums?</a:t>
            </a:r>
          </a:p>
        </p:txBody>
      </p:sp>
      <p:pic>
        <p:nvPicPr>
          <p:cNvPr id="6" name="Grafik 5"/>
          <p:cNvPicPr>
            <a:picLocks noChangeAspect="1"/>
          </p:cNvPicPr>
          <p:nvPr/>
        </p:nvPicPr>
        <p:blipFill>
          <a:blip r:embed="rId4"/>
          <a:stretch/>
        </p:blipFill>
        <p:spPr bwMode="auto">
          <a:xfrm>
            <a:off x="10337308" y="3173"/>
            <a:ext cx="1870378" cy="538441"/>
          </a:xfrm>
          <a:prstGeom prst="rect">
            <a:avLst/>
          </a:prstGeom>
        </p:spPr>
      </p:pic>
      <p:sp>
        <p:nvSpPr>
          <p:cNvPr id="8" name="Textfeld 7">
            <a:extLst>
              <a:ext uri="{FF2B5EF4-FFF2-40B4-BE49-F238E27FC236}">
                <a16:creationId xmlns:a16="http://schemas.microsoft.com/office/drawing/2014/main" id="{FAFB1ECC-C9BF-F2A0-8374-85548EEA3B5E}"/>
              </a:ext>
            </a:extLst>
          </p:cNvPr>
          <p:cNvSpPr txBox="1"/>
          <p:nvPr/>
        </p:nvSpPr>
        <p:spPr bwMode="auto">
          <a:xfrm>
            <a:off x="10103768" y="2726209"/>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2231483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9" name="Grafik 8">
            <a:extLst>
              <a:ext uri="{FF2B5EF4-FFF2-40B4-BE49-F238E27FC236}">
                <a16:creationId xmlns:a16="http://schemas.microsoft.com/office/drawing/2014/main" id="{A6DEE39A-5FFD-FF0A-3D23-F77FBB7CF22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096" b="12864"/>
          <a:stretch/>
        </p:blipFill>
        <p:spPr>
          <a:xfrm>
            <a:off x="9781465" y="565599"/>
            <a:ext cx="2426221" cy="2014720"/>
          </a:xfrm>
          <a:prstGeom prst="rect">
            <a:avLst/>
          </a:prstGeom>
        </p:spPr>
      </p:pic>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Passende Fragen</a:t>
            </a:r>
          </a:p>
        </p:txBody>
      </p:sp>
      <p:sp>
        <p:nvSpPr>
          <p:cNvPr id="5" name="Inhaltsplatzhalter 2"/>
          <p:cNvSpPr>
            <a:spLocks noGrp="1"/>
          </p:cNvSpPr>
          <p:nvPr>
            <p:ph idx="1"/>
          </p:nvPr>
        </p:nvSpPr>
        <p:spPr bwMode="auto"/>
        <p:txBody>
          <a:bodyPr>
            <a:noAutofit/>
          </a:bodyPr>
          <a:lstStyle/>
          <a:p>
            <a:pPr marL="0" indent="0">
              <a:buNone/>
              <a:defRPr/>
            </a:pPr>
            <a:r>
              <a:rPr lang="de-DE" sz="1900" b="1" dirty="0">
                <a:latin typeface="Arial" panose="020B0604020202020204" pitchFamily="34" charset="0"/>
                <a:cs typeface="Arial" panose="020B0604020202020204" pitchFamily="34" charset="0"/>
              </a:rPr>
              <a:t>In welchen Einrichtungen sollte/kann ich ein Praktikum machen, wenn ich in </a:t>
            </a:r>
          </a:p>
          <a:p>
            <a:pPr marL="0" indent="0">
              <a:buNone/>
              <a:defRPr/>
            </a:pPr>
            <a:r>
              <a:rPr lang="de-DE" sz="1900" b="1" dirty="0">
                <a:latin typeface="Arial" panose="020B0604020202020204" pitchFamily="34" charset="0"/>
                <a:cs typeface="Arial" panose="020B0604020202020204" pitchFamily="34" charset="0"/>
              </a:rPr>
              <a:t>Den außerschulischen Bereich, aber trotzdem mit Kindern und Jugendlichen </a:t>
            </a:r>
          </a:p>
          <a:p>
            <a:pPr marL="0" indent="0">
              <a:buNone/>
              <a:defRPr/>
            </a:pPr>
            <a:r>
              <a:rPr lang="de-DE" sz="1900" b="1" dirty="0">
                <a:latin typeface="Arial" panose="020B0604020202020204" pitchFamily="34" charset="0"/>
                <a:cs typeface="Arial" panose="020B0604020202020204" pitchFamily="34" charset="0"/>
              </a:rPr>
              <a:t>Arbeiten möchte?</a:t>
            </a:r>
          </a:p>
          <a:p>
            <a:pPr marL="0" indent="0">
              <a:buNone/>
              <a:defRPr/>
            </a:pPr>
            <a:endParaRPr lang="de-DE" sz="19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Beratungsstellen  (Valeo Hannover)</a:t>
            </a: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Wohngruppen/ Tagesgruppen/ Internate (z.B. Stephansstift Hannover)</a:t>
            </a: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Heilpädagogische Einrichtungen</a:t>
            </a: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Frühförderung</a:t>
            </a: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Erziehungshilfe</a:t>
            </a: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rPr>
              <a:t>Sprachtherapeutische Einrichtungen</a:t>
            </a:r>
          </a:p>
        </p:txBody>
      </p:sp>
      <p:pic>
        <p:nvPicPr>
          <p:cNvPr id="6" name="Grafik 5"/>
          <p:cNvPicPr>
            <a:picLocks noChangeAspect="1"/>
          </p:cNvPicPr>
          <p:nvPr/>
        </p:nvPicPr>
        <p:blipFill>
          <a:blip r:embed="rId4"/>
          <a:stretch/>
        </p:blipFill>
        <p:spPr bwMode="auto">
          <a:xfrm>
            <a:off x="10337308" y="3173"/>
            <a:ext cx="1870378" cy="538441"/>
          </a:xfrm>
          <a:prstGeom prst="rect">
            <a:avLst/>
          </a:prstGeom>
        </p:spPr>
      </p:pic>
      <p:sp>
        <p:nvSpPr>
          <p:cNvPr id="8" name="Textfeld 7">
            <a:extLst>
              <a:ext uri="{FF2B5EF4-FFF2-40B4-BE49-F238E27FC236}">
                <a16:creationId xmlns:a16="http://schemas.microsoft.com/office/drawing/2014/main" id="{FAFB1ECC-C9BF-F2A0-8374-85548EEA3B5E}"/>
              </a:ext>
            </a:extLst>
          </p:cNvPr>
          <p:cNvSpPr txBox="1"/>
          <p:nvPr/>
        </p:nvSpPr>
        <p:spPr bwMode="auto">
          <a:xfrm>
            <a:off x="10103768" y="2726209"/>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2585945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7. Berufspraxis im Bereich ESE</a:t>
            </a:r>
          </a:p>
        </p:txBody>
      </p:sp>
      <p:sp>
        <p:nvSpPr>
          <p:cNvPr id="5" name="Inhaltsplatzhalter 2"/>
          <p:cNvSpPr>
            <a:spLocks noGrp="1"/>
          </p:cNvSpPr>
          <p:nvPr>
            <p:ph idx="1"/>
          </p:nvPr>
        </p:nvSpPr>
        <p:spPr bwMode="auto"/>
        <p:txBody>
          <a:bodyPr>
            <a:normAutofit lnSpcReduction="10000"/>
          </a:bodyPr>
          <a:lstStyle/>
          <a:p>
            <a:pPr>
              <a:defRPr/>
            </a:pPr>
            <a:r>
              <a:rPr lang="de-DE" sz="1900" b="1" dirty="0">
                <a:latin typeface="Arial" panose="020B0604020202020204" pitchFamily="34" charset="0"/>
                <a:cs typeface="Arial" panose="020B0604020202020204" pitchFamily="34" charset="0"/>
              </a:rPr>
              <a:t>Außerschulischer Bereich:</a:t>
            </a:r>
          </a:p>
          <a:p>
            <a:pPr marL="0" indent="0">
              <a:buNone/>
              <a:defRPr/>
            </a:pPr>
            <a:r>
              <a:rPr lang="de-DE" sz="1900" dirty="0">
                <a:latin typeface="Arial" panose="020B0604020202020204" pitchFamily="34" charset="0"/>
                <a:cs typeface="Arial" panose="020B0604020202020204" pitchFamily="34" charset="0"/>
              </a:rPr>
              <a:t>Erziehungshilfe, Beratungsstellen, Sprachtherapeutische Stellen</a:t>
            </a:r>
          </a:p>
          <a:p>
            <a:pPr marL="0" indent="0">
              <a:buNone/>
              <a:defRPr/>
            </a:pPr>
            <a:r>
              <a:rPr lang="de-DE" sz="1900" dirty="0">
                <a:latin typeface="Arial" panose="020B0604020202020204" pitchFamily="34" charset="0"/>
                <a:cs typeface="Arial" panose="020B0604020202020204" pitchFamily="34" charset="0"/>
              </a:rPr>
              <a:t>Berichte von AbsolventInnen des Master </a:t>
            </a:r>
            <a:r>
              <a:rPr lang="de-DE" sz="1900" dirty="0" err="1">
                <a:latin typeface="Arial" panose="020B0604020202020204" pitchFamily="34" charset="0"/>
                <a:cs typeface="Arial" panose="020B0604020202020204" pitchFamily="34" charset="0"/>
              </a:rPr>
              <a:t>SoPäd</a:t>
            </a:r>
            <a:r>
              <a:rPr lang="de-DE" sz="1900" dirty="0">
                <a:latin typeface="Arial" panose="020B0604020202020204" pitchFamily="34" charset="0"/>
                <a:cs typeface="Arial" panose="020B0604020202020204" pitchFamily="34" charset="0"/>
              </a:rPr>
              <a:t> und Reha:</a:t>
            </a:r>
          </a:p>
          <a:p>
            <a:pPr marL="0" indent="0">
              <a:buNone/>
              <a:defRPr/>
            </a:pPr>
            <a:r>
              <a:rPr lang="de-DE" sz="1900" dirty="0">
                <a:latin typeface="Arial" panose="020B0604020202020204" pitchFamily="34" charset="0"/>
                <a:cs typeface="Arial" panose="020B0604020202020204" pitchFamily="34" charset="0"/>
                <a:hlinkClick r:id="rId3"/>
              </a:rPr>
              <a:t>https://www.ifs.uni-hannover.de/de/absolventenberichte/</a:t>
            </a:r>
            <a:endParaRPr lang="de-DE" sz="1900" dirty="0">
              <a:latin typeface="Arial" panose="020B0604020202020204" pitchFamily="34" charset="0"/>
              <a:cs typeface="Arial" panose="020B0604020202020204" pitchFamily="34" charset="0"/>
            </a:endParaRPr>
          </a:p>
          <a:p>
            <a:pPr marL="0" indent="0">
              <a:buNone/>
              <a:defRPr/>
            </a:pPr>
            <a:endParaRPr lang="de-DE" sz="1900" dirty="0">
              <a:latin typeface="Arial" panose="020B0604020202020204" pitchFamily="34" charset="0"/>
              <a:cs typeface="Arial" panose="020B0604020202020204" pitchFamily="34" charset="0"/>
            </a:endParaRPr>
          </a:p>
          <a:p>
            <a:pPr>
              <a:defRPr/>
            </a:pPr>
            <a:r>
              <a:rPr lang="de-DE" sz="1900" b="1" dirty="0">
                <a:latin typeface="Arial" panose="020B0604020202020204" pitchFamily="34" charset="0"/>
                <a:cs typeface="Arial" panose="020B0604020202020204" pitchFamily="34" charset="0"/>
              </a:rPr>
              <a:t>Schulischer Bereich:</a:t>
            </a:r>
          </a:p>
          <a:p>
            <a:pPr marL="0" indent="0">
              <a:buNone/>
              <a:defRPr/>
            </a:pPr>
            <a:r>
              <a:rPr lang="de-DE" sz="1900" dirty="0">
                <a:latin typeface="Arial" panose="020B0604020202020204" pitchFamily="34" charset="0"/>
                <a:cs typeface="Arial" panose="020B0604020202020204" pitchFamily="34" charset="0"/>
              </a:rPr>
              <a:t>Viele der Förderschulen im Bereich ESE in Niedersachsen sind in privater kirchlicher Trägerschaft. Damit ist eine permanente Anstellung auch an die Konfession gebunden. Außerdem müssen sich verbeamtete LehrerInnen zu privaten Trägern von ihrer Stammschule abordnen lassen.</a:t>
            </a:r>
          </a:p>
          <a:p>
            <a:pPr marL="0" indent="0">
              <a:buNone/>
              <a:defRPr/>
            </a:pPr>
            <a:r>
              <a:rPr lang="de-DE" sz="1900" dirty="0">
                <a:latin typeface="Arial" panose="020B0604020202020204" pitchFamily="34" charset="0"/>
                <a:cs typeface="Arial" panose="020B0604020202020204" pitchFamily="34" charset="0"/>
              </a:rPr>
              <a:t>Liste der Förderschulen in Niedersachsen:</a:t>
            </a:r>
          </a:p>
          <a:p>
            <a:pPr marL="0" indent="0">
              <a:buNone/>
              <a:defRPr/>
            </a:pPr>
            <a:r>
              <a:rPr lang="de-DE" sz="1900" dirty="0">
                <a:latin typeface="Arial" panose="020B0604020202020204" pitchFamily="34" charset="0"/>
                <a:cs typeface="Arial" panose="020B0604020202020204" pitchFamily="34" charset="0"/>
                <a:hlinkClick r:id="rId4"/>
              </a:rPr>
              <a:t>http://www.schulliste.eu/type/forderschulen/?bundesland=niedersachsen&amp;kreis=hannover&amp;start=20</a:t>
            </a:r>
            <a:endParaRPr lang="de-DE" sz="1900" dirty="0">
              <a:latin typeface="Arial" panose="020B0604020202020204" pitchFamily="34" charset="0"/>
              <a:cs typeface="Arial" panose="020B0604020202020204" pitchFamily="34" charset="0"/>
            </a:endParaRPr>
          </a:p>
          <a:p>
            <a:pPr marL="0" indent="0">
              <a:buNone/>
              <a:defRPr/>
            </a:pPr>
            <a:endParaRPr lang="de-DE" sz="2000" b="1" dirty="0"/>
          </a:p>
        </p:txBody>
      </p:sp>
      <p:pic>
        <p:nvPicPr>
          <p:cNvPr id="6" name="Grafik 5"/>
          <p:cNvPicPr>
            <a:picLocks noChangeAspect="1"/>
          </p:cNvPicPr>
          <p:nvPr/>
        </p:nvPicPr>
        <p:blipFill>
          <a:blip r:embed="rId5"/>
          <a:stretch/>
        </p:blipFill>
        <p:spPr bwMode="auto">
          <a:xfrm>
            <a:off x="10337308" y="3173"/>
            <a:ext cx="1870378" cy="538441"/>
          </a:xfrm>
          <a:prstGeom prst="rect">
            <a:avLst/>
          </a:prstGeom>
        </p:spPr>
      </p:pic>
      <p:sp>
        <p:nvSpPr>
          <p:cNvPr id="8" name="Textfeld 7">
            <a:extLst>
              <a:ext uri="{FF2B5EF4-FFF2-40B4-BE49-F238E27FC236}">
                <a16:creationId xmlns:a16="http://schemas.microsoft.com/office/drawing/2014/main" id="{0D1E202D-3E79-8DA3-C4D0-74E2D696A3B0}"/>
              </a:ext>
            </a:extLst>
          </p:cNvPr>
          <p:cNvSpPr txBox="1"/>
          <p:nvPr/>
        </p:nvSpPr>
        <p:spPr bwMode="auto">
          <a:xfrm>
            <a:off x="10145876" y="2491715"/>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pic>
        <p:nvPicPr>
          <p:cNvPr id="9" name="Grafik 8">
            <a:extLst>
              <a:ext uri="{FF2B5EF4-FFF2-40B4-BE49-F238E27FC236}">
                <a16:creationId xmlns:a16="http://schemas.microsoft.com/office/drawing/2014/main" id="{E9615817-2C84-0356-73FE-E22DE346C6C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64678" y="535775"/>
            <a:ext cx="2351471" cy="1961780"/>
          </a:xfrm>
          <a:prstGeom prst="rect">
            <a:avLst/>
          </a:prstGeom>
        </p:spPr>
      </p:pic>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1580234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3" name="Grafik 2">
            <a:extLst>
              <a:ext uri="{FF2B5EF4-FFF2-40B4-BE49-F238E27FC236}">
                <a16:creationId xmlns:a16="http://schemas.microsoft.com/office/drawing/2014/main" id="{13B66C9A-CDAF-2945-C643-37A2C1E186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2727" y="1949746"/>
            <a:ext cx="5306541" cy="4427128"/>
          </a:xfrm>
          <a:prstGeom prst="rect">
            <a:avLst/>
          </a:prstGeom>
        </p:spPr>
      </p:pic>
      <p:sp>
        <p:nvSpPr>
          <p:cNvPr id="5" name="Inhaltsplatzhalter 2"/>
          <p:cNvSpPr>
            <a:spLocks noGrp="1"/>
          </p:cNvSpPr>
          <p:nvPr>
            <p:ph idx="1"/>
          </p:nvPr>
        </p:nvSpPr>
        <p:spPr bwMode="auto">
          <a:xfrm>
            <a:off x="838197" y="1129266"/>
            <a:ext cx="10515600" cy="1387351"/>
          </a:xfrm>
        </p:spPr>
        <p:txBody>
          <a:bodyPr>
            <a:noAutofit/>
          </a:bodyPr>
          <a:lstStyle/>
          <a:p>
            <a:pPr marL="0" indent="0" algn="ctr">
              <a:buNone/>
              <a:defRPr/>
            </a:pPr>
            <a:r>
              <a:rPr lang="de-DE" sz="4800" b="1" dirty="0">
                <a:latin typeface="Arial" panose="020B0604020202020204" pitchFamily="34" charset="0"/>
                <a:cs typeface="Arial" panose="020B0604020202020204" pitchFamily="34" charset="0"/>
              </a:rPr>
              <a:t>Vielen Dank für Eure Aufmerksamkeit!</a:t>
            </a:r>
          </a:p>
        </p:txBody>
      </p:sp>
      <p:pic>
        <p:nvPicPr>
          <p:cNvPr id="6" name="Grafik 5"/>
          <p:cNvPicPr>
            <a:picLocks noChangeAspect="1"/>
          </p:cNvPicPr>
          <p:nvPr/>
        </p:nvPicPr>
        <p:blipFill>
          <a:blip r:embed="rId4"/>
          <a:stretch/>
        </p:blipFill>
        <p:spPr bwMode="auto">
          <a:xfrm>
            <a:off x="10337308" y="3173"/>
            <a:ext cx="1870378" cy="538441"/>
          </a:xfrm>
          <a:prstGeom prst="rect">
            <a:avLst/>
          </a:prstGeom>
        </p:spPr>
      </p:pic>
      <p:sp>
        <p:nvSpPr>
          <p:cNvPr id="8" name="Textfeld 7">
            <a:extLst>
              <a:ext uri="{FF2B5EF4-FFF2-40B4-BE49-F238E27FC236}">
                <a16:creationId xmlns:a16="http://schemas.microsoft.com/office/drawing/2014/main" id="{FAFB1ECC-C9BF-F2A0-8374-85548EEA3B5E}"/>
              </a:ext>
            </a:extLst>
          </p:cNvPr>
          <p:cNvSpPr txBox="1"/>
          <p:nvPr/>
        </p:nvSpPr>
        <p:spPr bwMode="auto">
          <a:xfrm>
            <a:off x="4871864" y="5853654"/>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22753958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normAutofit/>
          </a:bodyPr>
          <a:lstStyle/>
          <a:p>
            <a:pPr>
              <a:defRPr/>
            </a:pPr>
            <a:r>
              <a:rPr lang="de-DE" sz="2600" b="1" dirty="0">
                <a:solidFill>
                  <a:schemeClr val="accent1"/>
                </a:solidFill>
                <a:latin typeface="Arial" panose="020B0604020202020204" pitchFamily="34" charset="0"/>
                <a:cs typeface="Arial" panose="020B0604020202020204" pitchFamily="34" charset="0"/>
              </a:rPr>
              <a:t>Bildquelle</a:t>
            </a:r>
          </a:p>
        </p:txBody>
      </p:sp>
      <p:sp>
        <p:nvSpPr>
          <p:cNvPr id="5" name="Inhaltsplatzhalter 2"/>
          <p:cNvSpPr>
            <a:spLocks noGrp="1"/>
          </p:cNvSpPr>
          <p:nvPr>
            <p:ph idx="1"/>
          </p:nvPr>
        </p:nvSpPr>
        <p:spPr bwMode="auto"/>
        <p:txBody>
          <a:bodyPr>
            <a:noAutofit/>
          </a:bodyPr>
          <a:lstStyle/>
          <a:p>
            <a:pPr marL="0" indent="0">
              <a:buNone/>
              <a:defRPr/>
            </a:pPr>
            <a:r>
              <a:rPr lang="de-DE" sz="1800" kern="150" dirty="0">
                <a:effectLst/>
                <a:latin typeface="Arial" panose="020B0604020202020204" pitchFamily="34" charset="0"/>
                <a:ea typeface="Times New Roman" panose="02020603050405020304" pitchFamily="18" charset="0"/>
                <a:cs typeface="Times New Roman" panose="02020603050405020304" pitchFamily="18" charset="0"/>
              </a:rPr>
              <a:t>Kitzinger, A. (2020, 30. Dezember). METACOM 8 – Symbole zur Unterstützten Kommunikation. https://​www.metacom-symbole.de​/​. Zugegriffen: 20. Juni 2022.</a:t>
            </a:r>
          </a:p>
          <a:p>
            <a:pPr marL="0" indent="0">
              <a:buNone/>
              <a:defRPr/>
            </a:pPr>
            <a:endParaRPr lang="de-DE" sz="1900" dirty="0">
              <a:latin typeface="Arial" panose="020B0604020202020204" pitchFamily="34" charset="0"/>
              <a:cs typeface="Arial" panose="020B0604020202020204" pitchFamily="34" charset="0"/>
            </a:endParaRPr>
          </a:p>
        </p:txBody>
      </p:sp>
      <p:pic>
        <p:nvPicPr>
          <p:cNvPr id="6" name="Grafik 5"/>
          <p:cNvPicPr>
            <a:picLocks noChangeAspect="1"/>
          </p:cNvPicPr>
          <p:nvPr/>
        </p:nvPicPr>
        <p:blipFill>
          <a:blip r:embed="rId3"/>
          <a:stretch/>
        </p:blipFill>
        <p:spPr bwMode="auto">
          <a:xfrm>
            <a:off x="10337308" y="3173"/>
            <a:ext cx="1870378" cy="538441"/>
          </a:xfrm>
          <a:prstGeom prst="rect">
            <a:avLst/>
          </a:prstGeom>
        </p:spPr>
      </p:pic>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2916561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rgbClr val="0070C0"/>
                </a:solidFill>
                <a:latin typeface="Arial" panose="020B0604020202020204" pitchFamily="34" charset="0"/>
                <a:cs typeface="Arial" panose="020B0604020202020204" pitchFamily="34" charset="0"/>
              </a:rPr>
              <a:t>Überblick</a:t>
            </a:r>
            <a:endParaRPr sz="2600" b="1" dirty="0">
              <a:solidFill>
                <a:srgbClr val="0070C0"/>
              </a:solidFill>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p:txBody>
          <a:bodyPr>
            <a:normAutofit/>
          </a:bodyPr>
          <a:lstStyle/>
          <a:p>
            <a:pPr marL="0" indent="0">
              <a:lnSpc>
                <a:spcPct val="150000"/>
              </a:lnSpc>
              <a:buNone/>
              <a:defRPr/>
            </a:pPr>
            <a:r>
              <a:rPr lang="de-DE" sz="1900" b="1" dirty="0">
                <a:solidFill>
                  <a:schemeClr val="accent1"/>
                </a:solidFill>
                <a:latin typeface="Arial" panose="020B0604020202020204" pitchFamily="34" charset="0"/>
                <a:cs typeface="Arial" panose="020B0604020202020204" pitchFamily="34" charset="0"/>
              </a:rPr>
              <a:t>1. Ablauf des Studiums</a:t>
            </a:r>
          </a:p>
          <a:p>
            <a:pPr marL="0" indent="0">
              <a:lnSpc>
                <a:spcPct val="150000"/>
              </a:lnSpc>
              <a:buNone/>
              <a:defRPr/>
            </a:pPr>
            <a:r>
              <a:rPr lang="de-DE" sz="1900" b="1" dirty="0">
                <a:solidFill>
                  <a:schemeClr val="accent1"/>
                </a:solidFill>
                <a:latin typeface="Arial" panose="020B0604020202020204" pitchFamily="34" charset="0"/>
                <a:cs typeface="Arial" panose="020B0604020202020204" pitchFamily="34" charset="0"/>
              </a:rPr>
              <a:t>2. Interessengesteuertes Studium </a:t>
            </a:r>
            <a:r>
              <a:rPr lang="de-DE" sz="1900" b="1" dirty="0" smtClean="0">
                <a:solidFill>
                  <a:schemeClr val="accent1"/>
                </a:solidFill>
                <a:latin typeface="Arial" panose="020B0604020202020204" pitchFamily="34" charset="0"/>
                <a:cs typeface="Arial" panose="020B0604020202020204" pitchFamily="34" charset="0"/>
              </a:rPr>
              <a:t>vs. </a:t>
            </a:r>
            <a:r>
              <a:rPr lang="de-DE" sz="1900" b="1" dirty="0">
                <a:solidFill>
                  <a:schemeClr val="accent1"/>
                </a:solidFill>
                <a:latin typeface="Arial" panose="020B0604020202020204" pitchFamily="34" charset="0"/>
                <a:cs typeface="Arial" panose="020B0604020202020204" pitchFamily="34" charset="0"/>
              </a:rPr>
              <a:t>Zeitplanung</a:t>
            </a:r>
          </a:p>
          <a:p>
            <a:pPr marL="0" indent="0">
              <a:lnSpc>
                <a:spcPct val="150000"/>
              </a:lnSpc>
              <a:buNone/>
              <a:defRPr/>
            </a:pPr>
            <a:r>
              <a:rPr lang="de-DE" sz="1900" b="1" dirty="0">
                <a:solidFill>
                  <a:schemeClr val="accent1"/>
                </a:solidFill>
                <a:latin typeface="Arial" panose="020B0604020202020204" pitchFamily="34" charset="0"/>
                <a:cs typeface="Arial" panose="020B0604020202020204" pitchFamily="34" charset="0"/>
              </a:rPr>
              <a:t>3. Kommunikations- und Organisationsräume im und ums Studium</a:t>
            </a:r>
          </a:p>
          <a:p>
            <a:pPr marL="0" indent="0">
              <a:lnSpc>
                <a:spcPct val="150000"/>
              </a:lnSpc>
              <a:buNone/>
              <a:defRPr/>
            </a:pPr>
            <a:r>
              <a:rPr lang="de-DE" sz="1900" b="1" dirty="0">
                <a:solidFill>
                  <a:schemeClr val="accent1"/>
                </a:solidFill>
                <a:latin typeface="Arial" panose="020B0604020202020204" pitchFamily="34" charset="0"/>
                <a:cs typeface="Arial" panose="020B0604020202020204" pitchFamily="34" charset="0"/>
              </a:rPr>
              <a:t>4. Literaturbeschaffung</a:t>
            </a:r>
          </a:p>
          <a:p>
            <a:pPr marL="0" indent="0">
              <a:lnSpc>
                <a:spcPct val="150000"/>
              </a:lnSpc>
              <a:buNone/>
              <a:defRPr/>
            </a:pPr>
            <a:r>
              <a:rPr lang="de-DE" sz="1900" b="1" dirty="0">
                <a:solidFill>
                  <a:schemeClr val="accent1"/>
                </a:solidFill>
                <a:latin typeface="Arial" panose="020B0604020202020204" pitchFamily="34" charset="0"/>
                <a:cs typeface="Arial" panose="020B0604020202020204" pitchFamily="34" charset="0"/>
              </a:rPr>
              <a:t>5. Hausarbeiten und Prüfungsvorbereitung</a:t>
            </a:r>
          </a:p>
          <a:p>
            <a:pPr marL="0" indent="0">
              <a:lnSpc>
                <a:spcPct val="150000"/>
              </a:lnSpc>
              <a:buNone/>
              <a:defRPr/>
            </a:pPr>
            <a:r>
              <a:rPr lang="de-DE" sz="1900" b="1" dirty="0">
                <a:solidFill>
                  <a:schemeClr val="accent1"/>
                </a:solidFill>
                <a:latin typeface="Arial" panose="020B0604020202020204" pitchFamily="34" charset="0"/>
                <a:cs typeface="Arial" panose="020B0604020202020204" pitchFamily="34" charset="0"/>
              </a:rPr>
              <a:t>6. Praktika</a:t>
            </a:r>
          </a:p>
          <a:p>
            <a:pPr marL="0" indent="0">
              <a:lnSpc>
                <a:spcPct val="150000"/>
              </a:lnSpc>
              <a:buNone/>
              <a:defRPr/>
            </a:pPr>
            <a:r>
              <a:rPr lang="de-DE" sz="1900" b="1" dirty="0">
                <a:solidFill>
                  <a:schemeClr val="accent1"/>
                </a:solidFill>
                <a:latin typeface="Arial" panose="020B0604020202020204" pitchFamily="34" charset="0"/>
                <a:cs typeface="Arial" panose="020B0604020202020204" pitchFamily="34" charset="0"/>
              </a:rPr>
              <a:t>7. Berufspraxis im Bereich </a:t>
            </a:r>
            <a:r>
              <a:rPr lang="de-DE" sz="1900" b="1" dirty="0" smtClean="0">
                <a:solidFill>
                  <a:schemeClr val="accent1"/>
                </a:solidFill>
                <a:latin typeface="Arial" panose="020B0604020202020204" pitchFamily="34" charset="0"/>
                <a:cs typeface="Arial" panose="020B0604020202020204" pitchFamily="34" charset="0"/>
              </a:rPr>
              <a:t>ESE</a:t>
            </a:r>
            <a:endParaRPr lang="de-DE" sz="1900" b="1" dirty="0">
              <a:solidFill>
                <a:schemeClr val="accent1"/>
              </a:solidFill>
              <a:latin typeface="Arial" panose="020B0604020202020204" pitchFamily="34" charset="0"/>
              <a:cs typeface="Arial" panose="020B0604020202020204" pitchFamily="34" charset="0"/>
            </a:endParaRPr>
          </a:p>
        </p:txBody>
      </p:sp>
      <p:pic>
        <p:nvPicPr>
          <p:cNvPr id="6" name="Grafik 5"/>
          <p:cNvPicPr>
            <a:picLocks noChangeAspect="1"/>
          </p:cNvPicPr>
          <p:nvPr/>
        </p:nvPicPr>
        <p:blipFill>
          <a:blip r:embed="rId2"/>
          <a:stretch/>
        </p:blipFill>
        <p:spPr bwMode="auto">
          <a:xfrm>
            <a:off x="10337308" y="3173"/>
            <a:ext cx="1870378" cy="538441"/>
          </a:xfrm>
          <a:prstGeom prst="rect">
            <a:avLst/>
          </a:prstGeom>
        </p:spPr>
      </p:pic>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rgbClr val="0070C0"/>
                </a:solidFill>
                <a:latin typeface="Arial" panose="020B0604020202020204" pitchFamily="34" charset="0"/>
                <a:cs typeface="Arial" panose="020B0604020202020204" pitchFamily="34" charset="0"/>
              </a:rPr>
              <a:t>1. Ablauf des Studiums</a:t>
            </a:r>
            <a:endParaRPr sz="2600" b="1" dirty="0">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a:xfrm>
            <a:off x="838200" y="1412776"/>
            <a:ext cx="8854594" cy="5142663"/>
          </a:xfrm>
        </p:spPr>
        <p:txBody>
          <a:bodyPr>
            <a:normAutofit/>
          </a:bodyPr>
          <a:lstStyle/>
          <a:p>
            <a:pPr marL="0" indent="0">
              <a:buNone/>
              <a:defRPr/>
            </a:pPr>
            <a:r>
              <a:rPr lang="de-DE" sz="2000" b="1" dirty="0">
                <a:latin typeface="Arial" panose="020B0604020202020204" pitchFamily="34" charset="0"/>
                <a:cs typeface="Arial" panose="020B0604020202020204" pitchFamily="34" charset="0"/>
              </a:rPr>
              <a:t>Überblick über </a:t>
            </a:r>
            <a:r>
              <a:rPr lang="de-DE" sz="2000" b="1" dirty="0" smtClean="0">
                <a:latin typeface="Arial" panose="020B0604020202020204" pitchFamily="34" charset="0"/>
                <a:cs typeface="Arial" panose="020B0604020202020204" pitchFamily="34" charset="0"/>
              </a:rPr>
              <a:t>Module &amp; Praktika</a:t>
            </a:r>
          </a:p>
          <a:p>
            <a:pPr marL="0" indent="0">
              <a:buNone/>
              <a:defRPr/>
            </a:pPr>
            <a:r>
              <a:rPr lang="de-DE" sz="2000" dirty="0" smtClean="0">
                <a:latin typeface="Arial" panose="020B0604020202020204" pitchFamily="34" charset="0"/>
                <a:cs typeface="Arial" panose="020B0604020202020204" pitchFamily="34" charset="0"/>
              </a:rPr>
              <a:t>- Allgemeines Informationsdokument </a:t>
            </a:r>
            <a:br>
              <a:rPr lang="de-DE" sz="2000" dirty="0" smtClean="0">
                <a:latin typeface="Arial" panose="020B0604020202020204" pitchFamily="34" charset="0"/>
                <a:cs typeface="Arial" panose="020B0604020202020204" pitchFamily="34" charset="0"/>
              </a:rPr>
            </a:br>
            <a:r>
              <a:rPr lang="de-DE" sz="2000" dirty="0" smtClean="0">
                <a:latin typeface="Arial" panose="020B0604020202020204" pitchFamily="34" charset="0"/>
                <a:cs typeface="Arial" panose="020B0604020202020204" pitchFamily="34" charset="0"/>
                <a:hlinkClick r:id="rId3"/>
              </a:rPr>
              <a:t>https</a:t>
            </a:r>
            <a:r>
              <a:rPr lang="de-DE" sz="2000" dirty="0">
                <a:latin typeface="Arial" panose="020B0604020202020204" pitchFamily="34" charset="0"/>
                <a:cs typeface="Arial" panose="020B0604020202020204" pitchFamily="34" charset="0"/>
                <a:hlinkClick r:id="rId3"/>
              </a:rPr>
              <a:t>://www.ifs.uni-hannover.de/fileadmin/ifs/Studium/Studiengaenge/Studium_B.A._</a:t>
            </a:r>
            <a:r>
              <a:rPr lang="de-DE" sz="2000" dirty="0" smtClean="0">
                <a:latin typeface="Arial" panose="020B0604020202020204" pitchFamily="34" charset="0"/>
                <a:cs typeface="Arial" panose="020B0604020202020204" pitchFamily="34" charset="0"/>
                <a:hlinkClick r:id="rId3"/>
              </a:rPr>
              <a:t>Sonderpaedagogik/Bachelor_merkblatt_Juni2022.pdf</a:t>
            </a:r>
            <a:endParaRPr lang="de-DE" sz="2000" dirty="0" smtClean="0">
              <a:latin typeface="Arial" panose="020B0604020202020204" pitchFamily="34" charset="0"/>
              <a:cs typeface="Arial" panose="020B0604020202020204" pitchFamily="34" charset="0"/>
            </a:endParaRPr>
          </a:p>
          <a:p>
            <a:pPr marL="0" indent="0">
              <a:buNone/>
              <a:defRPr/>
            </a:pPr>
            <a:endParaRPr lang="de-DE" sz="2000" dirty="0" smtClean="0">
              <a:latin typeface="Arial" panose="020B0604020202020204" pitchFamily="34" charset="0"/>
              <a:cs typeface="Arial" panose="020B0604020202020204" pitchFamily="34" charset="0"/>
            </a:endParaRPr>
          </a:p>
          <a:p>
            <a:pPr marL="0" indent="0">
              <a:buNone/>
              <a:defRPr/>
            </a:pPr>
            <a:r>
              <a:rPr lang="de-DE" sz="2000" dirty="0" smtClean="0">
                <a:latin typeface="Arial" panose="020B0604020202020204" pitchFamily="34" charset="0"/>
                <a:cs typeface="Arial" panose="020B0604020202020204" pitchFamily="34" charset="0"/>
              </a:rPr>
              <a:t>- Prüfungs- </a:t>
            </a:r>
            <a:r>
              <a:rPr lang="de-DE" sz="2000" dirty="0">
                <a:latin typeface="Arial" panose="020B0604020202020204" pitchFamily="34" charset="0"/>
                <a:cs typeface="Arial" panose="020B0604020202020204" pitchFamily="34" charset="0"/>
              </a:rPr>
              <a:t>und </a:t>
            </a:r>
            <a:r>
              <a:rPr lang="de-DE" sz="2000" dirty="0" smtClean="0">
                <a:latin typeface="Arial" panose="020B0604020202020204" pitchFamily="34" charset="0"/>
                <a:cs typeface="Arial" panose="020B0604020202020204" pitchFamily="34" charset="0"/>
              </a:rPr>
              <a:t>Praktikumsordnung (Stand 20/21)</a:t>
            </a:r>
            <a:r>
              <a:rPr lang="de-DE" sz="2000" dirty="0">
                <a:latin typeface="Arial" panose="020B0604020202020204" pitchFamily="34" charset="0"/>
                <a:cs typeface="Arial" panose="020B0604020202020204" pitchFamily="34" charset="0"/>
              </a:rPr>
              <a:t/>
            </a: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hlinkClick r:id="rId4"/>
              </a:rPr>
              <a:t>https://www.uni-hannover.de/de/studium/im-studium/pruefungsinfos-fachberatung/sonderpaedagogik-ba/ordnungen/</a:t>
            </a:r>
            <a:endParaRPr lang="de-DE" sz="2000" dirty="0">
              <a:latin typeface="Arial" panose="020B0604020202020204" pitchFamily="34" charset="0"/>
              <a:cs typeface="Arial" panose="020B0604020202020204" pitchFamily="34" charset="0"/>
            </a:endParaRPr>
          </a:p>
          <a:p>
            <a:pPr marL="0" indent="0">
              <a:buNone/>
              <a:defRPr/>
            </a:pPr>
            <a:endParaRPr lang="de-DE" sz="2000" dirty="0">
              <a:latin typeface="Arial" panose="020B0604020202020204" pitchFamily="34" charset="0"/>
              <a:cs typeface="Arial" panose="020B0604020202020204" pitchFamily="34" charset="0"/>
            </a:endParaRPr>
          </a:p>
          <a:p>
            <a:pPr marL="0" indent="0">
              <a:buNone/>
              <a:defRPr/>
            </a:pPr>
            <a:r>
              <a:rPr lang="de-DE" sz="2000" b="1" dirty="0" smtClean="0">
                <a:latin typeface="Arial" panose="020B0604020202020204" pitchFamily="34" charset="0"/>
                <a:cs typeface="Arial" panose="020B0604020202020204" pitchFamily="34" charset="0"/>
              </a:rPr>
              <a:t>Rechtzeitiges</a:t>
            </a:r>
            <a:r>
              <a:rPr lang="de-DE" sz="2000" dirty="0" smtClean="0">
                <a:latin typeface="Arial" panose="020B0604020202020204" pitchFamily="34" charset="0"/>
                <a:cs typeface="Arial" panose="020B0604020202020204" pitchFamily="34" charset="0"/>
              </a:rPr>
              <a:t> </a:t>
            </a:r>
            <a:r>
              <a:rPr lang="de-DE" sz="2000" dirty="0">
                <a:latin typeface="Arial" panose="020B0604020202020204" pitchFamily="34" charset="0"/>
                <a:cs typeface="Arial" panose="020B0604020202020204" pitchFamily="34" charset="0"/>
              </a:rPr>
              <a:t>belegen der Seminare!</a:t>
            </a:r>
          </a:p>
          <a:p>
            <a:pPr marL="0" indent="0">
              <a:buNone/>
              <a:defRPr/>
            </a:pPr>
            <a:r>
              <a:rPr lang="de-DE" sz="2000" dirty="0" smtClean="0">
                <a:latin typeface="Arial" panose="020B0604020202020204" pitchFamily="34" charset="0"/>
                <a:cs typeface="Arial" panose="020B0604020202020204" pitchFamily="34" charset="0"/>
                <a:sym typeface="Wingdings" panose="05000000000000000000" pitchFamily="2" charset="2"/>
              </a:rPr>
              <a:t> </a:t>
            </a:r>
            <a:r>
              <a:rPr lang="de-DE" sz="2000" dirty="0" smtClean="0">
                <a:latin typeface="Arial" panose="020B0604020202020204" pitchFamily="34" charset="0"/>
                <a:cs typeface="Arial" panose="020B0604020202020204" pitchFamily="34" charset="0"/>
              </a:rPr>
              <a:t>Prüfungsanmeldungszeiträume </a:t>
            </a:r>
            <a:r>
              <a:rPr lang="de-DE" sz="2000" dirty="0">
                <a:latin typeface="Arial" panose="020B0604020202020204" pitchFamily="34" charset="0"/>
                <a:cs typeface="Arial" panose="020B0604020202020204" pitchFamily="34" charset="0"/>
              </a:rPr>
              <a:t>beachten (Erinnerungsmail)</a:t>
            </a:r>
          </a:p>
          <a:p>
            <a:pPr marL="0" indent="0">
              <a:buNone/>
              <a:defRPr/>
            </a:pPr>
            <a:r>
              <a:rPr lang="de-DE" sz="2000" dirty="0">
                <a:latin typeface="Arial" panose="020B0604020202020204" pitchFamily="34" charset="0"/>
                <a:cs typeface="Arial" panose="020B0604020202020204" pitchFamily="34" charset="0"/>
                <a:hlinkClick r:id="rId5"/>
              </a:rPr>
              <a:t>https://www.uni-hannover.de/de/studium/im-studium/pruefungsinfos-fachberatung/sonderpaedagogik-ba/formulare/formulare-po-2016/</a:t>
            </a:r>
            <a:endParaRPr lang="de-DE" sz="2000" dirty="0">
              <a:latin typeface="Arial" panose="020B0604020202020204" pitchFamily="34" charset="0"/>
              <a:cs typeface="Arial" panose="020B0604020202020204" pitchFamily="34" charset="0"/>
            </a:endParaRPr>
          </a:p>
          <a:p>
            <a:pPr marL="0" indent="0">
              <a:buNone/>
              <a:defRPr/>
            </a:pPr>
            <a:endParaRPr lang="de-DE" sz="2000" dirty="0">
              <a:latin typeface="Arial" panose="020B0604020202020204" pitchFamily="34" charset="0"/>
              <a:cs typeface="Arial" panose="020B0604020202020204" pitchFamily="34" charset="0"/>
            </a:endParaRPr>
          </a:p>
          <a:p>
            <a:pPr marL="0" indent="0">
              <a:buNone/>
              <a:defRPr/>
            </a:pPr>
            <a:endParaRPr sz="2000" dirty="0"/>
          </a:p>
        </p:txBody>
      </p:sp>
      <p:pic>
        <p:nvPicPr>
          <p:cNvPr id="6" name="Grafik 5"/>
          <p:cNvPicPr>
            <a:picLocks noChangeAspect="1"/>
          </p:cNvPicPr>
          <p:nvPr/>
        </p:nvPicPr>
        <p:blipFill>
          <a:blip r:embed="rId6"/>
          <a:stretch/>
        </p:blipFill>
        <p:spPr bwMode="auto">
          <a:xfrm>
            <a:off x="10337308" y="3173"/>
            <a:ext cx="1870378" cy="538441"/>
          </a:xfrm>
          <a:prstGeom prst="rect">
            <a:avLst/>
          </a:prstGeom>
        </p:spPr>
      </p:pic>
      <p:pic>
        <p:nvPicPr>
          <p:cNvPr id="3" name="Grafik 2" descr="Ein Bild, das ClipArt enthält.&#10;&#10;Automatisch generierte Beschreibung">
            <a:extLst>
              <a:ext uri="{FF2B5EF4-FFF2-40B4-BE49-F238E27FC236}">
                <a16:creationId xmlns:a16="http://schemas.microsoft.com/office/drawing/2014/main" id="{600A8A8B-3989-E235-9E3B-F9B38A7F5E5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692794" y="604637"/>
            <a:ext cx="2499206" cy="2085032"/>
          </a:xfrm>
          <a:prstGeom prst="rect">
            <a:avLst/>
          </a:prstGeom>
        </p:spPr>
      </p:pic>
      <p:sp>
        <p:nvSpPr>
          <p:cNvPr id="8" name="Textfeld 7">
            <a:extLst>
              <a:ext uri="{FF2B5EF4-FFF2-40B4-BE49-F238E27FC236}">
                <a16:creationId xmlns:a16="http://schemas.microsoft.com/office/drawing/2014/main" id="{689ADD98-896A-551E-25CC-D0D82141EA7B}"/>
              </a:ext>
            </a:extLst>
          </p:cNvPr>
          <p:cNvSpPr txBox="1"/>
          <p:nvPr/>
        </p:nvSpPr>
        <p:spPr bwMode="auto">
          <a:xfrm>
            <a:off x="9898281" y="2689669"/>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dirty="0" smtClean="0"/>
              <a:t>Einführung zum Studium  BA Sonderpädagogik – Philipp Franz – </a:t>
            </a:r>
            <a:r>
              <a:rPr lang="de-DE" dirty="0" err="1" smtClean="0"/>
              <a:t>SoSe</a:t>
            </a:r>
            <a:r>
              <a:rPr lang="de-DE" dirty="0" smtClean="0"/>
              <a:t> 2022</a:t>
            </a:r>
            <a:endParaRPr lang="de-DE" dirty="0"/>
          </a:p>
        </p:txBody>
      </p:sp>
    </p:spTree>
    <p:extLst>
      <p:ext uri="{BB962C8B-B14F-4D97-AF65-F5344CB8AC3E}">
        <p14:creationId xmlns:p14="http://schemas.microsoft.com/office/powerpoint/2010/main" val="583864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2. Interessengesteuertes</a:t>
            </a:r>
            <a:r>
              <a:rPr lang="de-DE" sz="2600" b="1" dirty="0">
                <a:solidFill>
                  <a:schemeClr val="accent5"/>
                </a:solidFill>
                <a:latin typeface="Arial" panose="020B0604020202020204" pitchFamily="34" charset="0"/>
                <a:cs typeface="Arial" panose="020B0604020202020204" pitchFamily="34" charset="0"/>
              </a:rPr>
              <a:t> </a:t>
            </a:r>
            <a:r>
              <a:rPr lang="de-DE" sz="2600" b="1" dirty="0">
                <a:solidFill>
                  <a:schemeClr val="accent1"/>
                </a:solidFill>
                <a:latin typeface="Arial" panose="020B0604020202020204" pitchFamily="34" charset="0"/>
                <a:cs typeface="Arial" panose="020B0604020202020204" pitchFamily="34" charset="0"/>
              </a:rPr>
              <a:t>Studium vs. Zeitmanagement</a:t>
            </a:r>
            <a:endParaRPr sz="2600" b="1" dirty="0">
              <a:solidFill>
                <a:schemeClr val="accent1"/>
              </a:solidFill>
              <a:latin typeface="Arial" panose="020B0604020202020204" pitchFamily="34" charset="0"/>
              <a:cs typeface="Arial" panose="020B0604020202020204" pitchFamily="34" charset="0"/>
            </a:endParaRPr>
          </a:p>
        </p:txBody>
      </p:sp>
      <p:sp>
        <p:nvSpPr>
          <p:cNvPr id="5" name="Inhaltsplatzhalter 2"/>
          <p:cNvSpPr>
            <a:spLocks noGrp="1"/>
          </p:cNvSpPr>
          <p:nvPr>
            <p:ph idx="1"/>
          </p:nvPr>
        </p:nvSpPr>
        <p:spPr bwMode="auto"/>
        <p:txBody>
          <a:bodyPr>
            <a:normAutofit/>
          </a:bodyPr>
          <a:lstStyle/>
          <a:p>
            <a:pPr>
              <a:defRPr/>
            </a:pPr>
            <a:r>
              <a:rPr lang="de-DE" sz="1900" dirty="0">
                <a:latin typeface="Arial" panose="020B0604020202020204" pitchFamily="34" charset="0"/>
                <a:cs typeface="Arial" panose="020B0604020202020204" pitchFamily="34" charset="0"/>
              </a:rPr>
              <a:t>Zugangsbeschränkte </a:t>
            </a:r>
            <a:r>
              <a:rPr lang="de-DE" sz="1900" dirty="0" smtClean="0">
                <a:latin typeface="Arial" panose="020B0604020202020204" pitchFamily="34" charset="0"/>
                <a:cs typeface="Arial" panose="020B0604020202020204" pitchFamily="34" charset="0"/>
              </a:rPr>
              <a:t>Seminare: Wahlpflichtseminare</a:t>
            </a:r>
            <a:r>
              <a:rPr lang="de-DE" sz="1900" dirty="0" smtClean="0">
                <a:latin typeface="Arial" panose="020B0604020202020204" pitchFamily="34" charset="0"/>
                <a:cs typeface="Arial" panose="020B0604020202020204" pitchFamily="34" charset="0"/>
                <a:sym typeface="Wingdings" panose="05000000000000000000" pitchFamily="2" charset="2"/>
              </a:rPr>
              <a:t> </a:t>
            </a:r>
            <a:r>
              <a:rPr lang="de-DE" sz="1900" dirty="0">
                <a:latin typeface="Arial" panose="020B0604020202020204" pitchFamily="34" charset="0"/>
                <a:cs typeface="Arial" panose="020B0604020202020204" pitchFamily="34" charset="0"/>
                <a:sym typeface="Wingdings" panose="05000000000000000000" pitchFamily="2" charset="2"/>
              </a:rPr>
              <a:t>Zweit- oder </a:t>
            </a:r>
            <a:r>
              <a:rPr lang="de-DE" sz="1900" dirty="0" smtClean="0">
                <a:latin typeface="Arial" panose="020B0604020202020204" pitchFamily="34" charset="0"/>
                <a:cs typeface="Arial" panose="020B0604020202020204" pitchFamily="34" charset="0"/>
                <a:sym typeface="Wingdings" panose="05000000000000000000" pitchFamily="2" charset="2"/>
              </a:rPr>
              <a:t>Drittwahl angeben</a:t>
            </a:r>
            <a:endParaRPr lang="de-DE" sz="1900" dirty="0">
              <a:latin typeface="Arial" panose="020B0604020202020204" pitchFamily="34" charset="0"/>
              <a:cs typeface="Arial" panose="020B0604020202020204" pitchFamily="34" charset="0"/>
              <a:sym typeface="Wingdings" panose="05000000000000000000" pitchFamily="2" charset="2"/>
            </a:endParaRPr>
          </a:p>
          <a:p>
            <a:pPr>
              <a:defRPr/>
            </a:pPr>
            <a:r>
              <a:rPr lang="de-DE" sz="1900" dirty="0">
                <a:latin typeface="Arial" panose="020B0604020202020204" pitchFamily="34" charset="0"/>
                <a:cs typeface="Arial" panose="020B0604020202020204" pitchFamily="34" charset="0"/>
                <a:sym typeface="Wingdings" panose="05000000000000000000" pitchFamily="2" charset="2"/>
              </a:rPr>
              <a:t>Zeitliche Überschneidungen von Seminaren, Vorlesungen etc.</a:t>
            </a:r>
          </a:p>
          <a:p>
            <a:pPr>
              <a:defRPr/>
            </a:pPr>
            <a:r>
              <a:rPr lang="de-DE" sz="1900" dirty="0">
                <a:latin typeface="Arial" panose="020B0604020202020204" pitchFamily="34" charset="0"/>
                <a:cs typeface="Arial" panose="020B0604020202020204" pitchFamily="34" charset="0"/>
                <a:sym typeface="Wingdings" panose="05000000000000000000" pitchFamily="2" charset="2"/>
              </a:rPr>
              <a:t>Zeitliche Abstimmung von Erst- und Zweitfach</a:t>
            </a:r>
          </a:p>
          <a:p>
            <a:pPr marL="0" indent="0">
              <a:buNone/>
              <a:defRPr/>
            </a:pPr>
            <a:endParaRPr lang="de-DE" sz="1900" dirty="0">
              <a:latin typeface="Arial" panose="020B0604020202020204" pitchFamily="34" charset="0"/>
              <a:cs typeface="Arial" panose="020B0604020202020204" pitchFamily="34" charset="0"/>
              <a:sym typeface="Wingdings" panose="05000000000000000000" pitchFamily="2" charset="2"/>
            </a:endParaRP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sym typeface="Wingdings" panose="05000000000000000000" pitchFamily="2" charset="2"/>
              </a:rPr>
              <a:t>Offenheit</a:t>
            </a:r>
            <a:r>
              <a:rPr lang="de-DE" sz="1900" dirty="0" smtClean="0">
                <a:latin typeface="Arial" panose="020B0604020202020204" pitchFamily="34" charset="0"/>
                <a:cs typeface="Arial" panose="020B0604020202020204" pitchFamily="34" charset="0"/>
                <a:sym typeface="Wingdings" panose="05000000000000000000" pitchFamily="2" charset="2"/>
              </a:rPr>
              <a:t>/ Mut nach </a:t>
            </a:r>
            <a:r>
              <a:rPr lang="de-DE" sz="1900" dirty="0">
                <a:latin typeface="Arial" panose="020B0604020202020204" pitchFamily="34" charset="0"/>
                <a:cs typeface="Arial" panose="020B0604020202020204" pitchFamily="34" charset="0"/>
                <a:sym typeface="Wingdings" panose="05000000000000000000" pitchFamily="2" charset="2"/>
              </a:rPr>
              <a:t>Interesse zu wählen bzw. sich im Fall der Fälle auch auf vermeintlich uninteressantere Themen einlassen</a:t>
            </a:r>
          </a:p>
          <a:p>
            <a:pPr>
              <a:buFont typeface="Wingdings" panose="05000000000000000000" pitchFamily="2" charset="2"/>
              <a:buChar char="Ø"/>
              <a:defRPr/>
            </a:pPr>
            <a:endParaRPr lang="de-DE" sz="1900" dirty="0">
              <a:latin typeface="Arial" panose="020B0604020202020204" pitchFamily="34" charset="0"/>
              <a:cs typeface="Arial" panose="020B0604020202020204" pitchFamily="34" charset="0"/>
              <a:sym typeface="Wingdings" panose="05000000000000000000" pitchFamily="2" charset="2"/>
            </a:endParaRP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sym typeface="Wingdings" panose="05000000000000000000" pitchFamily="2" charset="2"/>
              </a:rPr>
              <a:t>Regelstudienzeit ist nicht verpflichtend</a:t>
            </a:r>
            <a:r>
              <a:rPr lang="de-DE" sz="1900" dirty="0" smtClean="0">
                <a:latin typeface="Arial" panose="020B0604020202020204" pitchFamily="34" charset="0"/>
                <a:cs typeface="Arial" panose="020B0604020202020204" pitchFamily="34" charset="0"/>
                <a:sym typeface="Wingdings" panose="05000000000000000000" pitchFamily="2" charset="2"/>
              </a:rPr>
              <a:t>! (aber Achtung Bafög)</a:t>
            </a:r>
            <a:endParaRPr lang="de-DE" sz="1900" dirty="0">
              <a:latin typeface="Arial" panose="020B0604020202020204" pitchFamily="34" charset="0"/>
              <a:cs typeface="Arial" panose="020B0604020202020204" pitchFamily="34" charset="0"/>
              <a:sym typeface="Wingdings" panose="05000000000000000000" pitchFamily="2" charset="2"/>
            </a:endParaRPr>
          </a:p>
          <a:p>
            <a:pPr>
              <a:buFont typeface="Arial" panose="020B0604020202020204" pitchFamily="34" charset="0"/>
              <a:buChar char="•"/>
              <a:defRPr/>
            </a:pPr>
            <a:r>
              <a:rPr lang="de-DE" sz="1900" dirty="0">
                <a:latin typeface="Arial" panose="020B0604020202020204" pitchFamily="34" charset="0"/>
                <a:cs typeface="Arial" panose="020B0604020202020204" pitchFamily="34" charset="0"/>
                <a:sym typeface="Wingdings" panose="05000000000000000000" pitchFamily="2" charset="2"/>
              </a:rPr>
              <a:t>Es ist möglich, vorläufig in den Master aufgenommen zu werden</a:t>
            </a:r>
          </a:p>
        </p:txBody>
      </p:sp>
      <p:pic>
        <p:nvPicPr>
          <p:cNvPr id="6" name="Grafik 5"/>
          <p:cNvPicPr>
            <a:picLocks noChangeAspect="1"/>
          </p:cNvPicPr>
          <p:nvPr/>
        </p:nvPicPr>
        <p:blipFill>
          <a:blip r:embed="rId2"/>
          <a:stretch/>
        </p:blipFill>
        <p:spPr bwMode="auto">
          <a:xfrm>
            <a:off x="10337308" y="3173"/>
            <a:ext cx="1870378" cy="538441"/>
          </a:xfrm>
          <a:prstGeom prst="rect">
            <a:avLst/>
          </a:prstGeom>
        </p:spPr>
      </p:pic>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9" name="Grafik 8">
            <a:extLst>
              <a:ext uri="{FF2B5EF4-FFF2-40B4-BE49-F238E27FC236}">
                <a16:creationId xmlns:a16="http://schemas.microsoft.com/office/drawing/2014/main" id="{A6DEE39A-5FFD-FF0A-3D23-F77FBB7CF22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096" b="12864"/>
          <a:stretch/>
        </p:blipFill>
        <p:spPr>
          <a:xfrm>
            <a:off x="9781465" y="565599"/>
            <a:ext cx="2426221" cy="2014720"/>
          </a:xfrm>
          <a:prstGeom prst="rect">
            <a:avLst/>
          </a:prstGeom>
        </p:spPr>
      </p:pic>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Passende Fragen</a:t>
            </a:r>
          </a:p>
        </p:txBody>
      </p:sp>
      <p:sp>
        <p:nvSpPr>
          <p:cNvPr id="5" name="Inhaltsplatzhalter 2"/>
          <p:cNvSpPr>
            <a:spLocks noGrp="1"/>
          </p:cNvSpPr>
          <p:nvPr>
            <p:ph idx="1"/>
          </p:nvPr>
        </p:nvSpPr>
        <p:spPr bwMode="auto"/>
        <p:txBody>
          <a:bodyPr>
            <a:noAutofit/>
          </a:bodyPr>
          <a:lstStyle/>
          <a:p>
            <a:pPr marL="0" indent="0">
              <a:buNone/>
              <a:defRPr/>
            </a:pPr>
            <a:r>
              <a:rPr lang="de-DE" sz="1900" b="1" dirty="0">
                <a:latin typeface="Arial" panose="020B0604020202020204" pitchFamily="34" charset="0"/>
                <a:cs typeface="Arial" panose="020B0604020202020204" pitchFamily="34" charset="0"/>
              </a:rPr>
              <a:t>Wie </a:t>
            </a:r>
            <a:r>
              <a:rPr lang="de-DE" sz="1900" b="1" dirty="0" smtClean="0">
                <a:latin typeface="Arial" panose="020B0604020202020204" pitchFamily="34" charset="0"/>
                <a:cs typeface="Arial" panose="020B0604020202020204" pitchFamily="34" charset="0"/>
              </a:rPr>
              <a:t>motiviere </a:t>
            </a:r>
            <a:r>
              <a:rPr lang="de-DE" sz="1900" b="1" dirty="0">
                <a:latin typeface="Arial" panose="020B0604020202020204" pitchFamily="34" charset="0"/>
                <a:cs typeface="Arial" panose="020B0604020202020204" pitchFamily="34" charset="0"/>
              </a:rPr>
              <a:t>(und </a:t>
            </a:r>
            <a:r>
              <a:rPr lang="de-DE" sz="1900" b="1" dirty="0" smtClean="0">
                <a:latin typeface="Arial" panose="020B0604020202020204" pitchFamily="34" charset="0"/>
                <a:cs typeface="Arial" panose="020B0604020202020204" pitchFamily="34" charset="0"/>
              </a:rPr>
              <a:t>diszipliniere) </a:t>
            </a:r>
            <a:r>
              <a:rPr lang="de-DE" sz="1900" b="1" dirty="0" smtClean="0">
                <a:latin typeface="Arial" panose="020B0604020202020204" pitchFamily="34" charset="0"/>
                <a:cs typeface="Arial" panose="020B0604020202020204" pitchFamily="34" charset="0"/>
              </a:rPr>
              <a:t>ich m</a:t>
            </a:r>
            <a:r>
              <a:rPr lang="de-DE" sz="1900" b="1" dirty="0" smtClean="0">
                <a:latin typeface="Arial" panose="020B0604020202020204" pitchFamily="34" charset="0"/>
                <a:cs typeface="Arial" panose="020B0604020202020204" pitchFamily="34" charset="0"/>
              </a:rPr>
              <a:t>ich </a:t>
            </a:r>
            <a:r>
              <a:rPr lang="de-DE" sz="1900" b="1" dirty="0">
                <a:latin typeface="Arial" panose="020B0604020202020204" pitchFamily="34" charset="0"/>
                <a:cs typeface="Arial" panose="020B0604020202020204" pitchFamily="34" charset="0"/>
              </a:rPr>
              <a:t>in Phasen, die als Durststrecke </a:t>
            </a:r>
          </a:p>
          <a:p>
            <a:pPr marL="0" indent="0">
              <a:buNone/>
              <a:defRPr/>
            </a:pPr>
            <a:r>
              <a:rPr lang="de-DE" sz="1900" b="1" dirty="0">
                <a:latin typeface="Arial" panose="020B0604020202020204" pitchFamily="34" charset="0"/>
                <a:cs typeface="Arial" panose="020B0604020202020204" pitchFamily="34" charset="0"/>
              </a:rPr>
              <a:t>einzuordnen sind?</a:t>
            </a:r>
          </a:p>
          <a:p>
            <a:pPr marL="0" indent="0">
              <a:buNone/>
              <a:defRPr/>
            </a:pPr>
            <a:endParaRPr lang="de-DE" sz="1900" b="1" dirty="0">
              <a:latin typeface="Arial" panose="020B0604020202020204" pitchFamily="34" charset="0"/>
              <a:cs typeface="Arial" panose="020B0604020202020204" pitchFamily="34" charset="0"/>
            </a:endParaRPr>
          </a:p>
          <a:p>
            <a:pPr marL="0" indent="0">
              <a:buNone/>
              <a:defRPr/>
            </a:pPr>
            <a:r>
              <a:rPr lang="de-DE" sz="1900" b="1" dirty="0">
                <a:latin typeface="Arial" panose="020B0604020202020204" pitchFamily="34" charset="0"/>
                <a:cs typeface="Arial" panose="020B0604020202020204" pitchFamily="34" charset="0"/>
              </a:rPr>
              <a:t>Wie und wo kann ich mir Hilfe und Beratung suchen, wenn ich mit den </a:t>
            </a:r>
          </a:p>
          <a:p>
            <a:pPr marL="0" indent="0">
              <a:buNone/>
              <a:defRPr/>
            </a:pPr>
            <a:r>
              <a:rPr lang="de-DE" sz="1900" b="1" dirty="0">
                <a:latin typeface="Arial" panose="020B0604020202020204" pitchFamily="34" charset="0"/>
                <a:cs typeface="Arial" panose="020B0604020202020204" pitchFamily="34" charset="0"/>
              </a:rPr>
              <a:t>Studieninhalten nicht zurechtkomme?</a:t>
            </a:r>
          </a:p>
          <a:p>
            <a:pPr marL="0" indent="0">
              <a:buNone/>
              <a:defRPr/>
            </a:pPr>
            <a:endParaRPr lang="de-DE" sz="1900" dirty="0">
              <a:latin typeface="Arial" panose="020B0604020202020204" pitchFamily="34" charset="0"/>
              <a:cs typeface="Arial" panose="020B0604020202020204" pitchFamily="34" charset="0"/>
            </a:endParaRPr>
          </a:p>
          <a:p>
            <a:pPr marL="0" indent="0">
              <a:buNone/>
              <a:defRPr/>
            </a:pPr>
            <a:r>
              <a:rPr lang="de-DE" sz="1900" dirty="0">
                <a:latin typeface="Arial" panose="020B0604020202020204" pitchFamily="34" charset="0"/>
                <a:cs typeface="Arial" panose="020B0604020202020204" pitchFamily="34" charset="0"/>
                <a:hlinkClick r:id="rId4"/>
              </a:rPr>
              <a:t>https://www.ifs.uni-hannover.de/de/studium/beratung-und-hilfe/</a:t>
            </a:r>
            <a:endParaRPr lang="de-DE" sz="1900" dirty="0">
              <a:latin typeface="Arial" panose="020B0604020202020204" pitchFamily="34" charset="0"/>
              <a:cs typeface="Arial" panose="020B0604020202020204" pitchFamily="34" charset="0"/>
            </a:endParaRPr>
          </a:p>
          <a:p>
            <a:pPr marL="0" indent="0">
              <a:buNone/>
              <a:defRPr/>
            </a:pPr>
            <a:endParaRPr lang="de-DE" sz="1900" dirty="0">
              <a:latin typeface="Arial" panose="020B0604020202020204" pitchFamily="34" charset="0"/>
              <a:cs typeface="Arial" panose="020B0604020202020204" pitchFamily="34" charset="0"/>
            </a:endParaRPr>
          </a:p>
          <a:p>
            <a:pPr marL="0" indent="0">
              <a:buNone/>
              <a:defRPr/>
            </a:pPr>
            <a:r>
              <a:rPr lang="de-DE" sz="1900" b="1" dirty="0">
                <a:latin typeface="Arial" panose="020B0604020202020204" pitchFamily="34" charset="0"/>
                <a:cs typeface="Arial" panose="020B0604020202020204" pitchFamily="34" charset="0"/>
              </a:rPr>
              <a:t>Welche Inhalte </a:t>
            </a:r>
            <a:r>
              <a:rPr lang="de-DE" sz="1900" b="1" dirty="0" smtClean="0">
                <a:latin typeface="Arial" panose="020B0604020202020204" pitchFamily="34" charset="0"/>
                <a:cs typeface="Arial" panose="020B0604020202020204" pitchFamily="34" charset="0"/>
              </a:rPr>
              <a:t>sind meiner Meinung </a:t>
            </a:r>
            <a:r>
              <a:rPr lang="de-DE" sz="1900" b="1" dirty="0">
                <a:latin typeface="Arial" panose="020B0604020202020204" pitchFamily="34" charset="0"/>
                <a:cs typeface="Arial" panose="020B0604020202020204" pitchFamily="34" charset="0"/>
              </a:rPr>
              <a:t>nach, besonders relevant für den weiteren Verlauf</a:t>
            </a:r>
          </a:p>
          <a:p>
            <a:pPr marL="0" indent="0">
              <a:buNone/>
              <a:defRPr/>
            </a:pPr>
            <a:r>
              <a:rPr lang="de-DE" sz="1900" b="1" dirty="0">
                <a:latin typeface="Arial" panose="020B0604020202020204" pitchFamily="34" charset="0"/>
                <a:cs typeface="Arial" panose="020B0604020202020204" pitchFamily="34" charset="0"/>
              </a:rPr>
              <a:t>des Studiums?</a:t>
            </a:r>
          </a:p>
        </p:txBody>
      </p:sp>
      <p:pic>
        <p:nvPicPr>
          <p:cNvPr id="6" name="Grafik 5"/>
          <p:cNvPicPr>
            <a:picLocks noChangeAspect="1"/>
          </p:cNvPicPr>
          <p:nvPr/>
        </p:nvPicPr>
        <p:blipFill>
          <a:blip r:embed="rId5"/>
          <a:stretch/>
        </p:blipFill>
        <p:spPr bwMode="auto">
          <a:xfrm>
            <a:off x="10337308" y="3173"/>
            <a:ext cx="1870378" cy="538441"/>
          </a:xfrm>
          <a:prstGeom prst="rect">
            <a:avLst/>
          </a:prstGeom>
        </p:spPr>
      </p:pic>
      <p:sp>
        <p:nvSpPr>
          <p:cNvPr id="8" name="Textfeld 7">
            <a:extLst>
              <a:ext uri="{FF2B5EF4-FFF2-40B4-BE49-F238E27FC236}">
                <a16:creationId xmlns:a16="http://schemas.microsoft.com/office/drawing/2014/main" id="{FAFB1ECC-C9BF-F2A0-8374-85548EEA3B5E}"/>
              </a:ext>
            </a:extLst>
          </p:cNvPr>
          <p:cNvSpPr txBox="1"/>
          <p:nvPr/>
        </p:nvSpPr>
        <p:spPr bwMode="auto">
          <a:xfrm>
            <a:off x="10103768" y="2726209"/>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3913749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9" name="Grafik 8">
            <a:extLst>
              <a:ext uri="{FF2B5EF4-FFF2-40B4-BE49-F238E27FC236}">
                <a16:creationId xmlns:a16="http://schemas.microsoft.com/office/drawing/2014/main" id="{A6DEE39A-5FFD-FF0A-3D23-F77FBB7CF22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096" b="12864"/>
          <a:stretch/>
        </p:blipFill>
        <p:spPr>
          <a:xfrm>
            <a:off x="9781465" y="565599"/>
            <a:ext cx="2426221" cy="2014720"/>
          </a:xfrm>
          <a:prstGeom prst="rect">
            <a:avLst/>
          </a:prstGeom>
        </p:spPr>
      </p:pic>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Passende Fragen</a:t>
            </a:r>
          </a:p>
        </p:txBody>
      </p:sp>
      <p:sp>
        <p:nvSpPr>
          <p:cNvPr id="5" name="Inhaltsplatzhalter 2"/>
          <p:cNvSpPr>
            <a:spLocks noGrp="1"/>
          </p:cNvSpPr>
          <p:nvPr>
            <p:ph idx="1"/>
          </p:nvPr>
        </p:nvSpPr>
        <p:spPr bwMode="auto"/>
        <p:txBody>
          <a:bodyPr>
            <a:noAutofit/>
          </a:bodyPr>
          <a:lstStyle/>
          <a:p>
            <a:pPr marL="0" indent="0">
              <a:buNone/>
              <a:defRPr/>
            </a:pPr>
            <a:r>
              <a:rPr lang="de-DE" sz="1900" b="1" dirty="0">
                <a:latin typeface="Arial" panose="020B0604020202020204" pitchFamily="34" charset="0"/>
                <a:cs typeface="Arial" panose="020B0604020202020204" pitchFamily="34" charset="0"/>
              </a:rPr>
              <a:t>Gibt es Möglichkeiten mit diesem Schwerpunkt nach (oder während) dem </a:t>
            </a:r>
          </a:p>
          <a:p>
            <a:pPr marL="0" indent="0">
              <a:buNone/>
              <a:defRPr/>
            </a:pPr>
            <a:r>
              <a:rPr lang="de-DE" sz="1900" b="1" dirty="0">
                <a:latin typeface="Arial" panose="020B0604020202020204" pitchFamily="34" charset="0"/>
                <a:cs typeface="Arial" panose="020B0604020202020204" pitchFamily="34" charset="0"/>
              </a:rPr>
              <a:t>Studium im Ausland zu arbeiten?</a:t>
            </a:r>
          </a:p>
          <a:p>
            <a:pPr marL="0" indent="0">
              <a:buNone/>
              <a:defRPr/>
            </a:pPr>
            <a:r>
              <a:rPr lang="de-DE" sz="1900" dirty="0">
                <a:latin typeface="Arial" panose="020B0604020202020204" pitchFamily="34" charset="0"/>
                <a:cs typeface="Arial" panose="020B0604020202020204" pitchFamily="34" charset="0"/>
                <a:hlinkClick r:id="rId4"/>
              </a:rPr>
              <a:t>https://www.lehrer-weltweit.de/</a:t>
            </a:r>
            <a:endParaRPr lang="de-DE" sz="1900" dirty="0">
              <a:latin typeface="Arial" panose="020B0604020202020204" pitchFamily="34" charset="0"/>
              <a:cs typeface="Arial" panose="020B0604020202020204" pitchFamily="34" charset="0"/>
            </a:endParaRPr>
          </a:p>
          <a:p>
            <a:pPr marL="0" indent="0">
              <a:buNone/>
              <a:defRPr/>
            </a:pPr>
            <a:endParaRPr lang="de-DE" sz="1900" dirty="0">
              <a:latin typeface="Arial" panose="020B0604020202020204" pitchFamily="34" charset="0"/>
              <a:cs typeface="Arial" panose="020B0604020202020204" pitchFamily="34" charset="0"/>
            </a:endParaRPr>
          </a:p>
          <a:p>
            <a:pPr marL="0" indent="0">
              <a:buNone/>
              <a:defRPr/>
            </a:pPr>
            <a:r>
              <a:rPr lang="de-DE" sz="1900" dirty="0">
                <a:latin typeface="Arial" panose="020B0604020202020204" pitchFamily="34" charset="0"/>
                <a:cs typeface="Arial" panose="020B0604020202020204" pitchFamily="34" charset="0"/>
                <a:hlinkClick r:id="rId5"/>
              </a:rPr>
              <a:t>https://www.gew.de/ausschuesse-arbeitsgruppen/weitere-gruppen/auslandslehrer/im-ausland-arbeiten/stellenangebote-im-ausland</a:t>
            </a:r>
            <a:endParaRPr lang="de-DE" sz="1900" dirty="0">
              <a:latin typeface="Arial" panose="020B0604020202020204" pitchFamily="34" charset="0"/>
              <a:cs typeface="Arial" panose="020B0604020202020204" pitchFamily="34" charset="0"/>
            </a:endParaRPr>
          </a:p>
          <a:p>
            <a:pPr marL="0" indent="0">
              <a:buNone/>
              <a:defRPr/>
            </a:pPr>
            <a:endParaRPr lang="de-DE" sz="1900" b="1" dirty="0">
              <a:latin typeface="Arial" panose="020B0604020202020204" pitchFamily="34" charset="0"/>
              <a:cs typeface="Arial" panose="020B0604020202020204" pitchFamily="34" charset="0"/>
            </a:endParaRPr>
          </a:p>
          <a:p>
            <a:pPr marL="0" indent="0">
              <a:buNone/>
              <a:defRPr/>
            </a:pPr>
            <a:r>
              <a:rPr lang="de-DE" sz="1900" dirty="0">
                <a:latin typeface="Arial" panose="020B0604020202020204" pitchFamily="34" charset="0"/>
                <a:cs typeface="Arial" panose="020B0604020202020204" pitchFamily="34" charset="0"/>
                <a:hlinkClick r:id="rId6"/>
              </a:rPr>
              <a:t>https://www.goethe.de/de/kar.html</a:t>
            </a:r>
            <a:endParaRPr lang="de-DE" sz="1900" dirty="0">
              <a:latin typeface="Arial" panose="020B0604020202020204" pitchFamily="34" charset="0"/>
              <a:cs typeface="Arial" panose="020B0604020202020204" pitchFamily="34" charset="0"/>
            </a:endParaRPr>
          </a:p>
          <a:p>
            <a:pPr marL="0" indent="0">
              <a:buNone/>
              <a:defRPr/>
            </a:pPr>
            <a:endParaRPr lang="de-DE" sz="1900" b="1" dirty="0">
              <a:latin typeface="Arial" panose="020B0604020202020204" pitchFamily="34" charset="0"/>
              <a:cs typeface="Arial" panose="020B0604020202020204" pitchFamily="34" charset="0"/>
            </a:endParaRPr>
          </a:p>
          <a:p>
            <a:pPr marL="0" indent="0">
              <a:buNone/>
              <a:defRPr/>
            </a:pPr>
            <a:r>
              <a:rPr lang="de-DE" sz="1900" b="1" dirty="0">
                <a:latin typeface="Arial" panose="020B0604020202020204" pitchFamily="34" charset="0"/>
                <a:cs typeface="Arial" panose="020B0604020202020204" pitchFamily="34" charset="0"/>
              </a:rPr>
              <a:t>Wie gestaltet sich der Übergang vom Bachelor zum Master?</a:t>
            </a:r>
          </a:p>
        </p:txBody>
      </p:sp>
      <p:pic>
        <p:nvPicPr>
          <p:cNvPr id="6" name="Grafik 5"/>
          <p:cNvPicPr>
            <a:picLocks noChangeAspect="1"/>
          </p:cNvPicPr>
          <p:nvPr/>
        </p:nvPicPr>
        <p:blipFill>
          <a:blip r:embed="rId7"/>
          <a:stretch/>
        </p:blipFill>
        <p:spPr bwMode="auto">
          <a:xfrm>
            <a:off x="10337308" y="3173"/>
            <a:ext cx="1870378" cy="538441"/>
          </a:xfrm>
          <a:prstGeom prst="rect">
            <a:avLst/>
          </a:prstGeom>
        </p:spPr>
      </p:pic>
      <p:sp>
        <p:nvSpPr>
          <p:cNvPr id="8" name="Textfeld 7">
            <a:extLst>
              <a:ext uri="{FF2B5EF4-FFF2-40B4-BE49-F238E27FC236}">
                <a16:creationId xmlns:a16="http://schemas.microsoft.com/office/drawing/2014/main" id="{FAFB1ECC-C9BF-F2A0-8374-85548EEA3B5E}"/>
              </a:ext>
            </a:extLst>
          </p:cNvPr>
          <p:cNvSpPr txBox="1"/>
          <p:nvPr/>
        </p:nvSpPr>
        <p:spPr bwMode="auto">
          <a:xfrm>
            <a:off x="10103768" y="2726209"/>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3899617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Frage: Übergang Bachelor -&gt; Master</a:t>
            </a:r>
          </a:p>
        </p:txBody>
      </p:sp>
      <p:sp>
        <p:nvSpPr>
          <p:cNvPr id="5" name="Inhaltsplatzhalter 2"/>
          <p:cNvSpPr>
            <a:spLocks noGrp="1"/>
          </p:cNvSpPr>
          <p:nvPr>
            <p:ph idx="1"/>
          </p:nvPr>
        </p:nvSpPr>
        <p:spPr bwMode="auto">
          <a:xfrm>
            <a:off x="838200" y="1690688"/>
            <a:ext cx="9794304" cy="4486275"/>
          </a:xfrm>
        </p:spPr>
        <p:txBody>
          <a:bodyPr>
            <a:normAutofit lnSpcReduction="10000"/>
          </a:bodyPr>
          <a:lstStyle/>
          <a:p>
            <a:pPr marL="0" indent="0">
              <a:buNone/>
              <a:defRPr/>
            </a:pPr>
            <a:r>
              <a:rPr lang="de-DE" sz="1900" dirty="0">
                <a:latin typeface="Arial" panose="020B0604020202020204" pitchFamily="34" charset="0"/>
                <a:cs typeface="Arial" panose="020B0604020202020204" pitchFamily="34" charset="0"/>
              </a:rPr>
              <a:t>Sem. 6: Begleitveranstaltung zur Bachelorarbeit </a:t>
            </a:r>
            <a:r>
              <a:rPr lang="de-DE" sz="1900" dirty="0" smtClean="0">
                <a:latin typeface="Arial" panose="020B0604020202020204" pitchFamily="34" charset="0"/>
                <a:cs typeface="Arial" panose="020B0604020202020204" pitchFamily="34" charset="0"/>
              </a:rPr>
              <a:t>(BA) + </a:t>
            </a:r>
            <a:r>
              <a:rPr lang="de-DE" sz="1900" dirty="0">
                <a:latin typeface="Arial" panose="020B0604020202020204" pitchFamily="34" charset="0"/>
                <a:cs typeface="Arial" panose="020B0604020202020204" pitchFamily="34" charset="0"/>
              </a:rPr>
              <a:t>Verfassen der BA</a:t>
            </a:r>
          </a:p>
          <a:p>
            <a:pPr marL="0" indent="0">
              <a:buNone/>
              <a:defRPr/>
            </a:pPr>
            <a:endParaRPr lang="de-DE" sz="1900" dirty="0">
              <a:latin typeface="Arial" panose="020B0604020202020204" pitchFamily="34" charset="0"/>
              <a:cs typeface="Arial" panose="020B0604020202020204" pitchFamily="34" charset="0"/>
            </a:endParaRP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Bewerbung auf den Studiengang Master Lehramt </a:t>
            </a:r>
            <a:r>
              <a:rPr lang="de-DE" sz="1900" dirty="0" err="1">
                <a:latin typeface="Arial" panose="020B0604020202020204" pitchFamily="34" charset="0"/>
                <a:cs typeface="Arial" panose="020B0604020202020204" pitchFamily="34" charset="0"/>
              </a:rPr>
              <a:t>SoPäd</a:t>
            </a:r>
            <a:r>
              <a:rPr lang="de-DE" sz="1900" dirty="0">
                <a:latin typeface="Arial" panose="020B0604020202020204" pitchFamily="34" charset="0"/>
                <a:cs typeface="Arial" panose="020B0604020202020204" pitchFamily="34" charset="0"/>
              </a:rPr>
              <a:t> </a:t>
            </a:r>
            <a:r>
              <a:rPr lang="de-DE" sz="1900" dirty="0" smtClean="0">
                <a:latin typeface="Arial" panose="020B0604020202020204" pitchFamily="34" charset="0"/>
                <a:cs typeface="Arial" panose="020B0604020202020204" pitchFamily="34" charset="0"/>
              </a:rPr>
              <a:t>(</a:t>
            </a:r>
            <a:r>
              <a:rPr lang="de-DE" sz="1900" dirty="0" err="1" smtClean="0">
                <a:latin typeface="Arial" panose="020B0604020202020204" pitchFamily="34" charset="0"/>
                <a:cs typeface="Arial" panose="020B0604020202020204" pitchFamily="34" charset="0"/>
              </a:rPr>
              <a:t>M.Ed</a:t>
            </a:r>
            <a:r>
              <a:rPr lang="de-DE" sz="1900" dirty="0" smtClean="0">
                <a:latin typeface="Arial" panose="020B0604020202020204" pitchFamily="34" charset="0"/>
                <a:cs typeface="Arial" panose="020B0604020202020204" pitchFamily="34" charset="0"/>
              </a:rPr>
              <a:t>. </a:t>
            </a:r>
            <a:r>
              <a:rPr lang="de-DE" sz="1900" dirty="0" smtClean="0">
                <a:latin typeface="Arial" panose="020B0604020202020204" pitchFamily="34" charset="0"/>
                <a:cs typeface="Arial" panose="020B0604020202020204" pitchFamily="34" charset="0"/>
              </a:rPr>
              <a:t>oder </a:t>
            </a:r>
            <a:r>
              <a:rPr lang="de-DE" sz="1900" dirty="0">
                <a:latin typeface="Arial" panose="020B0604020202020204" pitchFamily="34" charset="0"/>
                <a:cs typeface="Arial" panose="020B0604020202020204" pitchFamily="34" charset="0"/>
              </a:rPr>
              <a:t>Master </a:t>
            </a:r>
            <a:r>
              <a:rPr lang="de-DE" sz="1900" dirty="0" err="1" smtClean="0">
                <a:latin typeface="Arial" panose="020B0604020202020204" pitchFamily="34" charset="0"/>
                <a:cs typeface="Arial" panose="020B0604020202020204" pitchFamily="34" charset="0"/>
              </a:rPr>
              <a:t>SoPäd</a:t>
            </a:r>
            <a:r>
              <a:rPr lang="de-DE" sz="1900" dirty="0" smtClean="0">
                <a:latin typeface="Arial" panose="020B0604020202020204" pitchFamily="34" charset="0"/>
                <a:cs typeface="Arial" panose="020B0604020202020204" pitchFamily="34" charset="0"/>
              </a:rPr>
              <a:t> (M.A) </a:t>
            </a:r>
            <a:r>
              <a:rPr lang="de-DE" sz="1900" dirty="0">
                <a:latin typeface="Arial" panose="020B0604020202020204" pitchFamily="34" charset="0"/>
                <a:cs typeface="Arial" panose="020B0604020202020204" pitchFamily="34" charset="0"/>
              </a:rPr>
              <a:t>und </a:t>
            </a:r>
            <a:r>
              <a:rPr lang="de-DE" sz="1900" dirty="0" smtClean="0">
                <a:latin typeface="Arial" panose="020B0604020202020204" pitchFamily="34" charset="0"/>
                <a:cs typeface="Arial" panose="020B0604020202020204" pitchFamily="34" charset="0"/>
              </a:rPr>
              <a:t>Rehabilitationswissenschaften an der Leibniz </a:t>
            </a:r>
            <a:r>
              <a:rPr lang="de-DE" sz="1900" dirty="0" err="1" smtClean="0">
                <a:latin typeface="Arial" panose="020B0604020202020204" pitchFamily="34" charset="0"/>
                <a:cs typeface="Arial" panose="020B0604020202020204" pitchFamily="34" charset="0"/>
              </a:rPr>
              <a:t>Univerisität</a:t>
            </a:r>
            <a:r>
              <a:rPr lang="de-DE" sz="1900" dirty="0" smtClean="0">
                <a:latin typeface="Arial" panose="020B0604020202020204" pitchFamily="34" charset="0"/>
                <a:cs typeface="Arial" panose="020B0604020202020204" pitchFamily="34" charset="0"/>
              </a:rPr>
              <a:t> Hannover</a:t>
            </a:r>
            <a:endParaRPr lang="de-DE" sz="1900" dirty="0">
              <a:latin typeface="Arial" panose="020B0604020202020204" pitchFamily="34" charset="0"/>
              <a:cs typeface="Arial" panose="020B0604020202020204" pitchFamily="34" charset="0"/>
            </a:endParaRP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Bewerbung über online Portal der LUH (bis 15.07. des Jahres)</a:t>
            </a: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Voraussetzungen: Abgeschlossener Bachelor oder mindestens 150 LP (Punkte sollten bis </a:t>
            </a:r>
            <a:r>
              <a:rPr lang="de-DE" sz="1900" dirty="0" smtClean="0">
                <a:latin typeface="Arial" panose="020B0604020202020204" pitchFamily="34" charset="0"/>
                <a:cs typeface="Arial" panose="020B0604020202020204" pitchFamily="34" charset="0"/>
              </a:rPr>
              <a:t>1.Juli </a:t>
            </a:r>
            <a:r>
              <a:rPr lang="de-DE" sz="1900" dirty="0">
                <a:latin typeface="Arial" panose="020B0604020202020204" pitchFamily="34" charset="0"/>
                <a:cs typeface="Arial" panose="020B0604020202020204" pitchFamily="34" charset="0"/>
              </a:rPr>
              <a:t>verbucht sein)</a:t>
            </a:r>
          </a:p>
          <a:p>
            <a:pPr>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In </a:t>
            </a:r>
            <a:r>
              <a:rPr lang="de-DE" sz="1900" dirty="0" err="1">
                <a:latin typeface="Arial" panose="020B0604020202020204" pitchFamily="34" charset="0"/>
                <a:cs typeface="Arial" panose="020B0604020202020204" pitchFamily="34" charset="0"/>
              </a:rPr>
              <a:t>SoPäd</a:t>
            </a:r>
            <a:r>
              <a:rPr lang="de-DE" sz="1900" dirty="0">
                <a:latin typeface="Arial" panose="020B0604020202020204" pitchFamily="34" charset="0"/>
                <a:cs typeface="Arial" panose="020B0604020202020204" pitchFamily="34" charset="0"/>
              </a:rPr>
              <a:t> und Reha </a:t>
            </a:r>
            <a:r>
              <a:rPr lang="de-DE" sz="1900" dirty="0" smtClean="0">
                <a:latin typeface="Arial" panose="020B0604020202020204" pitchFamily="34" charset="0"/>
                <a:cs typeface="Arial" panose="020B0604020202020204" pitchFamily="34" charset="0"/>
              </a:rPr>
              <a:t>(M.A) und </a:t>
            </a:r>
            <a:r>
              <a:rPr lang="de-DE" sz="1900" dirty="0">
                <a:latin typeface="Arial" panose="020B0604020202020204" pitchFamily="34" charset="0"/>
                <a:cs typeface="Arial" panose="020B0604020202020204" pitchFamily="34" charset="0"/>
              </a:rPr>
              <a:t>Lehramt </a:t>
            </a:r>
            <a:r>
              <a:rPr lang="de-DE" sz="1900" dirty="0" err="1" smtClean="0">
                <a:latin typeface="Arial" panose="020B0604020202020204" pitchFamily="34" charset="0"/>
                <a:cs typeface="Arial" panose="020B0604020202020204" pitchFamily="34" charset="0"/>
              </a:rPr>
              <a:t>SoPäd</a:t>
            </a:r>
            <a:r>
              <a:rPr lang="de-DE" sz="1900" dirty="0" smtClean="0">
                <a:latin typeface="Arial" panose="020B0604020202020204" pitchFamily="34" charset="0"/>
                <a:cs typeface="Arial" panose="020B0604020202020204" pitchFamily="34" charset="0"/>
              </a:rPr>
              <a:t> (</a:t>
            </a:r>
            <a:r>
              <a:rPr lang="de-DE" sz="1900" dirty="0" err="1" smtClean="0">
                <a:latin typeface="Arial" panose="020B0604020202020204" pitchFamily="34" charset="0"/>
                <a:cs typeface="Arial" panose="020B0604020202020204" pitchFamily="34" charset="0"/>
              </a:rPr>
              <a:t>M.Ed</a:t>
            </a:r>
            <a:r>
              <a:rPr lang="de-DE" sz="1900" dirty="0" smtClean="0">
                <a:latin typeface="Arial" panose="020B0604020202020204" pitchFamily="34" charset="0"/>
                <a:cs typeface="Arial" panose="020B0604020202020204" pitchFamily="34" charset="0"/>
              </a:rPr>
              <a:t>); </a:t>
            </a:r>
            <a:r>
              <a:rPr lang="de-DE" sz="1900" dirty="0">
                <a:latin typeface="Arial" panose="020B0604020202020204" pitchFamily="34" charset="0"/>
                <a:cs typeface="Arial" panose="020B0604020202020204" pitchFamily="34" charset="0"/>
              </a:rPr>
              <a:t>Zweitfach Deutsch Nachweis über Fremdsprache</a:t>
            </a:r>
          </a:p>
          <a:p>
            <a:pPr>
              <a:lnSpc>
                <a:spcPct val="100000"/>
              </a:lnSpc>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Wahl von 2 </a:t>
            </a:r>
            <a:r>
              <a:rPr lang="de-DE" sz="1900" dirty="0" smtClean="0">
                <a:latin typeface="Arial" panose="020B0604020202020204" pitchFamily="34" charset="0"/>
                <a:cs typeface="Arial" panose="020B0604020202020204" pitchFamily="34" charset="0"/>
              </a:rPr>
              <a:t>Fachrichtungen </a:t>
            </a:r>
            <a:r>
              <a:rPr lang="de-DE" sz="1900" dirty="0">
                <a:latin typeface="Arial" panose="020B0604020202020204" pitchFamily="34" charset="0"/>
                <a:cs typeface="Arial" panose="020B0604020202020204" pitchFamily="34" charset="0"/>
              </a:rPr>
              <a:t>in Lehramt </a:t>
            </a:r>
            <a:r>
              <a:rPr lang="de-DE" sz="1900" dirty="0" err="1" smtClean="0">
                <a:latin typeface="Arial" panose="020B0604020202020204" pitchFamily="34" charset="0"/>
                <a:cs typeface="Arial" panose="020B0604020202020204" pitchFamily="34" charset="0"/>
              </a:rPr>
              <a:t>SoPäd</a:t>
            </a:r>
            <a:r>
              <a:rPr lang="de-DE" sz="1900" dirty="0" smtClean="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(Pädagogik </a:t>
            </a:r>
            <a:r>
              <a:rPr lang="de-DE" sz="1800" dirty="0">
                <a:latin typeface="Arial" panose="020B0604020202020204" pitchFamily="34" charset="0"/>
                <a:cs typeface="Arial" panose="020B0604020202020204" pitchFamily="34" charset="0"/>
              </a:rPr>
              <a:t>bei Beeinträchtigungen der emotionalen und sozialen Entwicklung (</a:t>
            </a:r>
            <a:r>
              <a:rPr lang="de-DE" sz="1800" dirty="0" err="1">
                <a:latin typeface="Arial" panose="020B0604020202020204" pitchFamily="34" charset="0"/>
                <a:cs typeface="Arial" panose="020B0604020202020204" pitchFamily="34" charset="0"/>
              </a:rPr>
              <a:t>EusE</a:t>
            </a:r>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Pädagogik </a:t>
            </a:r>
            <a:r>
              <a:rPr lang="de-DE" sz="1800" dirty="0">
                <a:latin typeface="Arial" panose="020B0604020202020204" pitchFamily="34" charset="0"/>
                <a:cs typeface="Arial" panose="020B0604020202020204" pitchFamily="34" charset="0"/>
              </a:rPr>
              <a:t>der Beeinträchtigung der geistigen Entwicklung (GE), </a:t>
            </a:r>
            <a:r>
              <a:rPr lang="de-DE" sz="1800" dirty="0" smtClean="0">
                <a:latin typeface="Arial" panose="020B0604020202020204" pitchFamily="34" charset="0"/>
                <a:cs typeface="Arial" panose="020B0604020202020204" pitchFamily="34" charset="0"/>
              </a:rPr>
              <a:t>Pädagogik </a:t>
            </a:r>
            <a:r>
              <a:rPr lang="de-DE" sz="1800" dirty="0">
                <a:latin typeface="Arial" panose="020B0604020202020204" pitchFamily="34" charset="0"/>
                <a:cs typeface="Arial" panose="020B0604020202020204" pitchFamily="34" charset="0"/>
              </a:rPr>
              <a:t>bei Beeinträchtigungen des schulischen Lernens (LE), </a:t>
            </a:r>
            <a:r>
              <a:rPr lang="de-DE" sz="1800" dirty="0" smtClean="0">
                <a:latin typeface="Arial" panose="020B0604020202020204" pitchFamily="34" charset="0"/>
                <a:cs typeface="Arial" panose="020B0604020202020204" pitchFamily="34" charset="0"/>
              </a:rPr>
              <a:t>Pädagogik </a:t>
            </a:r>
            <a:r>
              <a:rPr lang="de-DE" sz="1800" dirty="0">
                <a:latin typeface="Arial" panose="020B0604020202020204" pitchFamily="34" charset="0"/>
                <a:cs typeface="Arial" panose="020B0604020202020204" pitchFamily="34" charset="0"/>
              </a:rPr>
              <a:t>bei Beeinträchtigungen der Sprache und des Sprechens (S</a:t>
            </a:r>
            <a:r>
              <a:rPr lang="de-DE" sz="1800" dirty="0" smtClean="0">
                <a:latin typeface="Arial" panose="020B0604020202020204" pitchFamily="34" charset="0"/>
                <a:cs typeface="Arial" panose="020B0604020202020204" pitchFamily="34" charset="0"/>
              </a:rPr>
              <a:t>))</a:t>
            </a:r>
            <a:endParaRPr lang="de-DE" sz="1800" dirty="0">
              <a:latin typeface="Arial" panose="020B0604020202020204" pitchFamily="34" charset="0"/>
              <a:cs typeface="Arial" panose="020B0604020202020204" pitchFamily="34" charset="0"/>
            </a:endParaRPr>
          </a:p>
          <a:p>
            <a:pPr>
              <a:lnSpc>
                <a:spcPct val="100000"/>
              </a:lnSpc>
              <a:buFont typeface="Wingdings" panose="05000000000000000000" pitchFamily="2" charset="2"/>
              <a:buChar char="Ø"/>
              <a:defRPr/>
            </a:pPr>
            <a:r>
              <a:rPr lang="de-DE" sz="1900" dirty="0">
                <a:latin typeface="Arial" panose="020B0604020202020204" pitchFamily="34" charset="0"/>
                <a:cs typeface="Arial" panose="020B0604020202020204" pitchFamily="34" charset="0"/>
              </a:rPr>
              <a:t>(Vorläufige) Zulassung zum Masterstudiengang</a:t>
            </a:r>
            <a:endParaRPr lang="de-DE" sz="1900" dirty="0">
              <a:latin typeface="Arial" panose="020B0604020202020204" pitchFamily="34" charset="0"/>
              <a:cs typeface="Arial" panose="020B0604020202020204" pitchFamily="34" charset="0"/>
              <a:hlinkClick r:id="rId2"/>
            </a:endParaRPr>
          </a:p>
        </p:txBody>
      </p:sp>
      <p:pic>
        <p:nvPicPr>
          <p:cNvPr id="6" name="Grafik 5"/>
          <p:cNvPicPr>
            <a:picLocks noChangeAspect="1"/>
          </p:cNvPicPr>
          <p:nvPr/>
        </p:nvPicPr>
        <p:blipFill>
          <a:blip r:embed="rId3"/>
          <a:stretch/>
        </p:blipFill>
        <p:spPr bwMode="auto">
          <a:xfrm>
            <a:off x="10337308" y="3173"/>
            <a:ext cx="1870378" cy="538441"/>
          </a:xfrm>
          <a:prstGeom prst="rect">
            <a:avLst/>
          </a:prstGeom>
        </p:spPr>
      </p:pic>
      <p:pic>
        <p:nvPicPr>
          <p:cNvPr id="3" name="Grafik 2" descr="Ein Bild, das Text enthält.&#10;&#10;Automatisch generierte Beschreibung">
            <a:extLst>
              <a:ext uri="{FF2B5EF4-FFF2-40B4-BE49-F238E27FC236}">
                <a16:creationId xmlns:a16="http://schemas.microsoft.com/office/drawing/2014/main" id="{62FD3B97-BFF8-FBDD-3703-8DBEBABCA5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51729" y="541614"/>
            <a:ext cx="2240271" cy="1869008"/>
          </a:xfrm>
          <a:prstGeom prst="rect">
            <a:avLst/>
          </a:prstGeom>
        </p:spPr>
      </p:pic>
      <p:sp>
        <p:nvSpPr>
          <p:cNvPr id="8" name="Textfeld 7">
            <a:extLst>
              <a:ext uri="{FF2B5EF4-FFF2-40B4-BE49-F238E27FC236}">
                <a16:creationId xmlns:a16="http://schemas.microsoft.com/office/drawing/2014/main" id="{D64A0D75-CED4-EC04-3777-105AE9CFA685}"/>
              </a:ext>
            </a:extLst>
          </p:cNvPr>
          <p:cNvSpPr txBox="1"/>
          <p:nvPr/>
        </p:nvSpPr>
        <p:spPr bwMode="auto">
          <a:xfrm>
            <a:off x="10228381" y="2338250"/>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2304801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sz="2600" b="1" dirty="0">
                <a:solidFill>
                  <a:schemeClr val="accent1"/>
                </a:solidFill>
                <a:latin typeface="Arial" panose="020B0604020202020204" pitchFamily="34" charset="0"/>
                <a:cs typeface="Arial" panose="020B0604020202020204" pitchFamily="34" charset="0"/>
              </a:rPr>
              <a:t>Frage: Übergang Bachelor -&gt; Master</a:t>
            </a:r>
          </a:p>
        </p:txBody>
      </p:sp>
      <p:sp>
        <p:nvSpPr>
          <p:cNvPr id="5" name="Inhaltsplatzhalter 2"/>
          <p:cNvSpPr>
            <a:spLocks noGrp="1"/>
          </p:cNvSpPr>
          <p:nvPr>
            <p:ph idx="1"/>
          </p:nvPr>
        </p:nvSpPr>
        <p:spPr bwMode="auto"/>
        <p:txBody>
          <a:bodyPr>
            <a:noAutofit/>
          </a:bodyPr>
          <a:lstStyle/>
          <a:p>
            <a:pPr marL="0" indent="0">
              <a:buNone/>
              <a:defRPr/>
            </a:pPr>
            <a:r>
              <a:rPr lang="de-DE" sz="1900" b="1" dirty="0">
                <a:latin typeface="Arial" panose="020B0604020202020204" pitchFamily="34" charset="0"/>
                <a:cs typeface="Arial" panose="020B0604020202020204" pitchFamily="34" charset="0"/>
              </a:rPr>
              <a:t>Zuständige für die Masterstudiengänge:</a:t>
            </a:r>
          </a:p>
          <a:p>
            <a:pPr marL="0" indent="0">
              <a:buNone/>
              <a:defRPr/>
            </a:pPr>
            <a:endParaRPr lang="de-DE" sz="1900" b="1" dirty="0">
              <a:latin typeface="Arial" panose="020B0604020202020204" pitchFamily="34" charset="0"/>
              <a:cs typeface="Arial" panose="020B0604020202020204" pitchFamily="34" charset="0"/>
              <a:hlinkClick r:id="rId2"/>
            </a:endParaRPr>
          </a:p>
          <a:p>
            <a:pPr marL="0" indent="0">
              <a:buNone/>
              <a:defRPr/>
            </a:pPr>
            <a:r>
              <a:rPr lang="de-DE" sz="1900" dirty="0">
                <a:latin typeface="Arial" panose="020B0604020202020204" pitchFamily="34" charset="0"/>
                <a:cs typeface="Arial" panose="020B0604020202020204" pitchFamily="34" charset="0"/>
              </a:rPr>
              <a:t>Master Lehramt </a:t>
            </a:r>
            <a:r>
              <a:rPr lang="de-DE" sz="1900" dirty="0" smtClean="0">
                <a:latin typeface="Arial" panose="020B0604020202020204" pitchFamily="34" charset="0"/>
                <a:cs typeface="Arial" panose="020B0604020202020204" pitchFamily="34" charset="0"/>
              </a:rPr>
              <a:t>Sonderpädagogik (</a:t>
            </a:r>
            <a:r>
              <a:rPr lang="de-DE" sz="1900" dirty="0" err="1" smtClean="0">
                <a:latin typeface="Arial" panose="020B0604020202020204" pitchFamily="34" charset="0"/>
                <a:cs typeface="Arial" panose="020B0604020202020204" pitchFamily="34" charset="0"/>
              </a:rPr>
              <a:t>M.Ed</a:t>
            </a:r>
            <a:r>
              <a:rPr lang="de-DE" sz="1900" dirty="0" smtClean="0">
                <a:latin typeface="Arial" panose="020B0604020202020204" pitchFamily="34" charset="0"/>
                <a:cs typeface="Arial" panose="020B0604020202020204" pitchFamily="34" charset="0"/>
              </a:rPr>
              <a:t>): </a:t>
            </a:r>
            <a:r>
              <a:rPr lang="de-DE" sz="1900" dirty="0">
                <a:latin typeface="Arial" panose="020B0604020202020204" pitchFamily="34" charset="0"/>
                <a:cs typeface="Arial" panose="020B0604020202020204" pitchFamily="34" charset="0"/>
              </a:rPr>
              <a:t>Jana </a:t>
            </a:r>
            <a:r>
              <a:rPr lang="de-DE" sz="1900" dirty="0" err="1">
                <a:latin typeface="Arial" panose="020B0604020202020204" pitchFamily="34" charset="0"/>
                <a:cs typeface="Arial" panose="020B0604020202020204" pitchFamily="34" charset="0"/>
              </a:rPr>
              <a:t>Pflughoft</a:t>
            </a:r>
            <a:endParaRPr lang="de-DE" sz="1900" dirty="0">
              <a:latin typeface="Arial" panose="020B0604020202020204" pitchFamily="34" charset="0"/>
              <a:cs typeface="Arial" panose="020B0604020202020204" pitchFamily="34" charset="0"/>
            </a:endParaRPr>
          </a:p>
          <a:p>
            <a:pPr marL="0" indent="0">
              <a:buNone/>
              <a:defRPr/>
            </a:pPr>
            <a:endParaRPr lang="de-DE" sz="1900" dirty="0">
              <a:latin typeface="Arial" panose="020B0604020202020204" pitchFamily="34" charset="0"/>
              <a:cs typeface="Arial" panose="020B0604020202020204" pitchFamily="34" charset="0"/>
            </a:endParaRPr>
          </a:p>
          <a:p>
            <a:pPr marL="0" indent="0">
              <a:buNone/>
              <a:defRPr/>
            </a:pPr>
            <a:r>
              <a:rPr lang="de-DE" sz="1900" dirty="0">
                <a:latin typeface="Arial" panose="020B0604020202020204" pitchFamily="34" charset="0"/>
                <a:cs typeface="Arial" panose="020B0604020202020204" pitchFamily="34" charset="0"/>
              </a:rPr>
              <a:t>Master Sonderpädagogik und </a:t>
            </a:r>
            <a:r>
              <a:rPr lang="de-DE" sz="1900" dirty="0" smtClean="0">
                <a:latin typeface="Arial" panose="020B0604020202020204" pitchFamily="34" charset="0"/>
                <a:cs typeface="Arial" panose="020B0604020202020204" pitchFamily="34" charset="0"/>
              </a:rPr>
              <a:t>Rehabilitationswissenschaften (M.A.): </a:t>
            </a:r>
            <a:r>
              <a:rPr lang="de-DE" sz="1900" dirty="0">
                <a:latin typeface="Arial" panose="020B0604020202020204" pitchFamily="34" charset="0"/>
                <a:cs typeface="Arial" panose="020B0604020202020204" pitchFamily="34" charset="0"/>
              </a:rPr>
              <a:t>Vanessa Rusch</a:t>
            </a:r>
          </a:p>
          <a:p>
            <a:pPr marL="0" indent="0">
              <a:buNone/>
              <a:defRPr/>
            </a:pPr>
            <a:endParaRPr lang="de-DE" sz="1900" dirty="0">
              <a:latin typeface="Arial" panose="020B0604020202020204" pitchFamily="34" charset="0"/>
              <a:cs typeface="Arial" panose="020B0604020202020204" pitchFamily="34" charset="0"/>
              <a:hlinkClick r:id="rId2"/>
            </a:endParaRPr>
          </a:p>
          <a:p>
            <a:pPr marL="0" indent="0">
              <a:buNone/>
              <a:defRPr/>
            </a:pPr>
            <a:endParaRPr lang="de-DE" sz="1900" dirty="0">
              <a:latin typeface="Arial" panose="020B0604020202020204" pitchFamily="34" charset="0"/>
              <a:cs typeface="Arial" panose="020B0604020202020204" pitchFamily="34" charset="0"/>
              <a:hlinkClick r:id="rId2"/>
            </a:endParaRPr>
          </a:p>
          <a:p>
            <a:pPr marL="0" indent="0">
              <a:buNone/>
              <a:defRPr/>
            </a:pPr>
            <a:r>
              <a:rPr lang="de-DE" sz="1900" dirty="0">
                <a:latin typeface="Arial" panose="020B0604020202020204" pitchFamily="34" charset="0"/>
                <a:cs typeface="Arial" panose="020B0604020202020204" pitchFamily="34" charset="0"/>
                <a:hlinkClick r:id="rId2"/>
              </a:rPr>
              <a:t>https://studip.uni-hannover.de/dispatch.php/file/details/3a7561c0199af6fa0955c511703ccb97?cid=8d946e2db0f5148ab47470741093864b&amp;file_navigation=1</a:t>
            </a:r>
          </a:p>
          <a:p>
            <a:pPr marL="0" indent="0">
              <a:buNone/>
              <a:defRPr/>
            </a:pPr>
            <a:r>
              <a:rPr lang="de-DE" sz="1900" dirty="0">
                <a:latin typeface="Arial" panose="020B0604020202020204" pitchFamily="34" charset="0"/>
                <a:cs typeface="Arial" panose="020B0604020202020204" pitchFamily="34" charset="0"/>
                <a:hlinkClick r:id="rId2"/>
              </a:rPr>
              <a:t>Bewerbung-MasterSopäd+Reha_2020(1).pdf</a:t>
            </a:r>
            <a:endParaRPr lang="de-DE" sz="1900" dirty="0">
              <a:latin typeface="Arial" panose="020B0604020202020204" pitchFamily="34" charset="0"/>
              <a:cs typeface="Arial" panose="020B0604020202020204" pitchFamily="34" charset="0"/>
              <a:hlinkClick r:id="rId3"/>
            </a:endParaRPr>
          </a:p>
          <a:p>
            <a:pPr marL="0" indent="0">
              <a:buNone/>
              <a:defRPr/>
            </a:pPr>
            <a:r>
              <a:rPr lang="de-DE" sz="1900" dirty="0">
                <a:latin typeface="Arial" panose="020B0604020202020204" pitchFamily="34" charset="0"/>
                <a:cs typeface="Arial" panose="020B0604020202020204" pitchFamily="34" charset="0"/>
                <a:hlinkClick r:id="rId3"/>
              </a:rPr>
              <a:t>Master_Bewerbungsfriste-alleSem.pdf (uni-hannover.de)</a:t>
            </a:r>
            <a:endParaRPr lang="de-DE" sz="1900" dirty="0">
              <a:latin typeface="Arial" panose="020B0604020202020204" pitchFamily="34" charset="0"/>
              <a:cs typeface="Arial" panose="020B0604020202020204" pitchFamily="34" charset="0"/>
              <a:sym typeface="Wingdings" panose="05000000000000000000" pitchFamily="2" charset="2"/>
            </a:endParaRPr>
          </a:p>
        </p:txBody>
      </p:sp>
      <p:pic>
        <p:nvPicPr>
          <p:cNvPr id="6" name="Grafik 5"/>
          <p:cNvPicPr>
            <a:picLocks noChangeAspect="1"/>
          </p:cNvPicPr>
          <p:nvPr/>
        </p:nvPicPr>
        <p:blipFill>
          <a:blip r:embed="rId4"/>
          <a:stretch/>
        </p:blipFill>
        <p:spPr bwMode="auto">
          <a:xfrm>
            <a:off x="10337308" y="3173"/>
            <a:ext cx="1870378" cy="538441"/>
          </a:xfrm>
          <a:prstGeom prst="rect">
            <a:avLst/>
          </a:prstGeom>
        </p:spPr>
      </p:pic>
      <p:pic>
        <p:nvPicPr>
          <p:cNvPr id="3" name="Grafik 2" descr="Ein Bild, das Text enthält.&#10;&#10;Automatisch generierte Beschreibung">
            <a:extLst>
              <a:ext uri="{FF2B5EF4-FFF2-40B4-BE49-F238E27FC236}">
                <a16:creationId xmlns:a16="http://schemas.microsoft.com/office/drawing/2014/main" id="{62FD3B97-BFF8-FBDD-3703-8DBEBABCA5A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1729" y="541614"/>
            <a:ext cx="2240271" cy="1869008"/>
          </a:xfrm>
          <a:prstGeom prst="rect">
            <a:avLst/>
          </a:prstGeom>
        </p:spPr>
      </p:pic>
      <p:sp>
        <p:nvSpPr>
          <p:cNvPr id="8" name="Textfeld 7">
            <a:extLst>
              <a:ext uri="{FF2B5EF4-FFF2-40B4-BE49-F238E27FC236}">
                <a16:creationId xmlns:a16="http://schemas.microsoft.com/office/drawing/2014/main" id="{D64A0D75-CED4-EC04-3777-105AE9CFA685}"/>
              </a:ext>
            </a:extLst>
          </p:cNvPr>
          <p:cNvSpPr txBox="1"/>
          <p:nvPr/>
        </p:nvSpPr>
        <p:spPr bwMode="auto">
          <a:xfrm>
            <a:off x="10228381" y="2338250"/>
            <a:ext cx="2088232" cy="523220"/>
          </a:xfrm>
          <a:prstGeom prst="rect">
            <a:avLst/>
          </a:prstGeom>
          <a:noFill/>
        </p:spPr>
        <p:txBody>
          <a:bodyPr wrap="square" rtlCol="0">
            <a:spAutoFit/>
          </a:bodyPr>
          <a:lstStyle/>
          <a:p>
            <a:r>
              <a:rPr lang="de-DE" sz="1400" dirty="0">
                <a:effectLst/>
                <a:latin typeface="Arial" panose="020B0604020202020204" pitchFamily="34" charset="0"/>
                <a:ea typeface="Times New Roman" panose="02020603050405020304" pitchFamily="18" charset="0"/>
              </a:rPr>
              <a:t>https://www.metacom-symbole.de/.</a:t>
            </a:r>
            <a:endParaRPr lang="de-DE" sz="1400" dirty="0"/>
          </a:p>
        </p:txBody>
      </p:sp>
      <p:sp>
        <p:nvSpPr>
          <p:cNvPr id="2" name="Fußzeilenplatzhalter 1"/>
          <p:cNvSpPr>
            <a:spLocks noGrp="1"/>
          </p:cNvSpPr>
          <p:nvPr>
            <p:ph type="ftr" sz="quarter" idx="11"/>
          </p:nvPr>
        </p:nvSpPr>
        <p:spPr/>
        <p:txBody>
          <a:bodyPr/>
          <a:lstStyle/>
          <a:p>
            <a:pPr>
              <a:defRPr/>
            </a:pPr>
            <a:r>
              <a:rPr lang="de-DE" smtClean="0"/>
              <a:t>Einführung zum Studium  BA Sonderpädagogik – Philipp Franz – SoSe 2022</a:t>
            </a:r>
            <a:endParaRPr lang="de-DE"/>
          </a:p>
        </p:txBody>
      </p:sp>
    </p:spTree>
    <p:extLst>
      <p:ext uri="{BB962C8B-B14F-4D97-AF65-F5344CB8AC3E}">
        <p14:creationId xmlns:p14="http://schemas.microsoft.com/office/powerpoint/2010/main" val="1057329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
      <a:majorFont>
        <a:latin typeface="Arial"/>
        <a:ea typeface="Arial"/>
        <a:cs typeface="Arial"/>
      </a:majorFont>
      <a:minorFont>
        <a:latin typeface="Arial"/>
        <a:ea typeface="Arial"/>
        <a:cs typeface="Arial"/>
      </a:minorFont>
    </a:fontScheme>
    <a:fmtScheme name="Office Them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1817</Words>
  <Application>Microsoft Office PowerPoint</Application>
  <DocSecurity>0</DocSecurity>
  <PresentationFormat>Breitbild</PresentationFormat>
  <Paragraphs>279</Paragraphs>
  <Slides>26</Slides>
  <Notes>19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26</vt:i4>
      </vt:variant>
    </vt:vector>
  </HeadingPairs>
  <TitlesOfParts>
    <vt:vector size="32" baseType="lpstr">
      <vt:lpstr>Arial</vt:lpstr>
      <vt:lpstr>Calibri</vt:lpstr>
      <vt:lpstr>Calibri Light</vt:lpstr>
      <vt:lpstr>Times New Roman</vt:lpstr>
      <vt:lpstr>Wingdings</vt:lpstr>
      <vt:lpstr>Office</vt:lpstr>
      <vt:lpstr>Einführung zum Studium  BA Sonderpädagogik  (erarbeitet von dem Studenten Philipp Franz)</vt:lpstr>
      <vt:lpstr>Vorstellung</vt:lpstr>
      <vt:lpstr>Überblick</vt:lpstr>
      <vt:lpstr>1. Ablauf des Studiums</vt:lpstr>
      <vt:lpstr>2. Interessengesteuertes Studium vs. Zeitmanagement</vt:lpstr>
      <vt:lpstr>Passende Fragen</vt:lpstr>
      <vt:lpstr>Passende Fragen</vt:lpstr>
      <vt:lpstr>Frage: Übergang Bachelor -&gt; Master</vt:lpstr>
      <vt:lpstr>Frage: Übergang Bachelor -&gt; Master</vt:lpstr>
      <vt:lpstr>3. Kommunikations- und Organisationsräume im und ums Studium</vt:lpstr>
      <vt:lpstr>Kommunikations- und Organisationsräume im und ums Studium</vt:lpstr>
      <vt:lpstr>Kommunikations- und Organisationsräume im und ums Studium</vt:lpstr>
      <vt:lpstr>4. Literaturbeschaffung</vt:lpstr>
      <vt:lpstr>Literaturbeschaffung</vt:lpstr>
      <vt:lpstr>5. Hausarbeiten und Prüfungsvorbereitung</vt:lpstr>
      <vt:lpstr>Hausarbeiten und Prüfungsvorbereitung</vt:lpstr>
      <vt:lpstr>Hausarbeiten und Prüfungsvorbereitung</vt:lpstr>
      <vt:lpstr>Passende Fragen</vt:lpstr>
      <vt:lpstr>Fragen zur Bachelorarbeit</vt:lpstr>
      <vt:lpstr>Fragen zur Bachelorarbeit</vt:lpstr>
      <vt:lpstr>6. Praktika</vt:lpstr>
      <vt:lpstr>Passende Fragen</vt:lpstr>
      <vt:lpstr>Passende Fragen</vt:lpstr>
      <vt:lpstr>7. Berufspraxis im Bereich ESE</vt:lpstr>
      <vt:lpstr>PowerPoint-Präsentation</vt:lpstr>
      <vt:lpstr>Bildquelle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Identitätskonzepte und Identitätspolitik</dc:title>
  <dc:subject/>
  <dc:creator>Svenja Nike Sophie Hoffmann</dc:creator>
  <cp:keywords/>
  <dc:description/>
  <cp:lastModifiedBy>svhoffmann</cp:lastModifiedBy>
  <cp:revision>20</cp:revision>
  <cp:lastPrinted>2022-05-03T11:44:37Z</cp:lastPrinted>
  <dcterms:created xsi:type="dcterms:W3CDTF">2012-12-03T06:56:55Z</dcterms:created>
  <dcterms:modified xsi:type="dcterms:W3CDTF">2022-08-11T06:47:56Z</dcterms:modified>
  <cp:category/>
  <dc:identifier/>
  <cp:contentStatus/>
  <dc:language/>
  <cp:version/>
</cp:coreProperties>
</file>